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8" r:id="rId1"/>
  </p:sldMasterIdLst>
  <p:sldIdLst>
    <p:sldId id="262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sr-Latn-C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4319">
          <p15:clr>
            <a:srgbClr val="A4A3A4"/>
          </p15:clr>
        </p15:guide>
        <p15:guide id="2" pos="288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>
        <p:scale>
          <a:sx n="77" d="100"/>
          <a:sy n="77" d="100"/>
        </p:scale>
        <p:origin x="1206" y="-114"/>
      </p:cViewPr>
      <p:guideLst>
        <p:guide orient="horz" pos="4319"/>
        <p:guide pos="288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0" y="72000"/>
            <a:ext cx="7772400" cy="1470025"/>
          </a:xfrm>
        </p:spPr>
        <p:txBody>
          <a:bodyPr/>
          <a:lstStyle>
            <a:lvl1pPr marL="360000" algn="l">
              <a:defRPr sz="2000" b="1">
                <a:solidFill>
                  <a:schemeClr val="bg1"/>
                </a:solidFill>
                <a:latin typeface="Myriad Pro" pitchFamily="34" charset="0"/>
              </a:defRPr>
            </a:lvl1pPr>
          </a:lstStyle>
          <a:p>
            <a:r>
              <a:rPr lang="hr-HR"/>
              <a:t>Kliknite da biste uredili stil naslova matrice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1190847"/>
            <a:ext cx="6400800" cy="4859079"/>
          </a:xfrm>
        </p:spPr>
        <p:txBody>
          <a:bodyPr anchor="ctr"/>
          <a:lstStyle>
            <a:lvl1pPr marL="0" indent="0" algn="ctr">
              <a:buNone/>
              <a:defRPr sz="6000" b="1">
                <a:solidFill>
                  <a:srgbClr val="2C519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/>
              <a:t>Kliknite da biste uredili stil podnaslova matrice</a:t>
            </a:r>
            <a:endParaRPr lang="hr-HR" dirty="0"/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5DF6AAF6-DA5F-44AD-941B-3EE7A52398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4CE93F6-082B-47DE-92DC-9A29FCD35CF9}" type="datetimeFigureOut">
              <a:rPr lang="sr-Latn-CS"/>
              <a:pPr>
                <a:defRPr/>
              </a:pPr>
              <a:t>20.10.2021.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1A9C8707-8800-4A1A-A7D6-A1B82641D8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725D0C29-B8EB-4F0A-818E-AF5A008BE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B551A5-233F-4FFB-A527-7F66834343DE}" type="slidenum">
              <a:rPr lang="hr-HR" altLang="sr-Latn-RS"/>
              <a:pPr/>
              <a:t>‹#›</a:t>
            </a:fld>
            <a:endParaRPr lang="hr-HR" altLang="sr-Latn-RS"/>
          </a:p>
        </p:txBody>
      </p:sp>
      <p:pic>
        <p:nvPicPr>
          <p:cNvPr id="8" name="Slika 7">
            <a:extLst>
              <a:ext uri="{FF2B5EF4-FFF2-40B4-BE49-F238E27FC236}">
                <a16:creationId xmlns:a16="http://schemas.microsoft.com/office/drawing/2014/main" id="{DBEDCA64-E456-4A5E-B92B-6FA19C2CAEB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859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71167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95BECEA5-8954-41B6-A6C2-4392DD6D5C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59819F-8462-4A35-9349-D0C6E10ABA15}" type="datetimeFigureOut">
              <a:rPr lang="sr-Latn-CS"/>
              <a:pPr>
                <a:defRPr/>
              </a:pPr>
              <a:t>20.10.2021.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E2AA011A-F4A6-41C7-AA90-77F81C0CCD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0D28422A-9D15-4566-BB85-194793BED4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EA218B-50B3-43C1-97BE-03F5450491A6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076786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293B7655-ED89-4F58-8770-4278A8E20A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0CF4E9-6713-4F38-A3F4-E2D9709538B5}" type="datetimeFigureOut">
              <a:rPr lang="sr-Latn-CS"/>
              <a:pPr>
                <a:defRPr/>
              </a:pPr>
              <a:t>20.10.2021.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373D6A91-E5E8-4FBD-9CD6-9CA2AC9F86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44169549-418C-4625-9ADF-2AA7315EFE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0FEB0D-39D7-473B-9CF2-A8E6D3DDA268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385789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2AF329BD-4E1E-4960-83BC-A0E38065ED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A03F60-E954-4BFF-94AD-BF0DA80DA835}" type="datetimeFigureOut">
              <a:rPr lang="sr-Latn-CS"/>
              <a:pPr>
                <a:defRPr/>
              </a:pPr>
              <a:t>20.10.2021.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9477BD9E-D5AD-4115-9EB3-44B73F052E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6BA250B5-375C-4327-AC35-DBADE2636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DAFB5F-8B1E-4730-9869-2E4FE0E74A1F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2379314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473162DF-6FFB-441C-B7D8-88AE9EA216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5047D9-4C0D-44A3-A957-D3F9278051B0}" type="datetimeFigureOut">
              <a:rPr lang="sr-Latn-CS"/>
              <a:pPr>
                <a:defRPr/>
              </a:pPr>
              <a:t>20.10.2021.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85B1B6FE-D729-4012-9774-41AFBBDB86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C3FE06EE-9EA2-4581-8CDE-CCE5BA4822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0FB0B0-928A-49B2-8184-C0295E77E513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42812936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AA82DB21-80FB-4CCB-AA01-3CF79B75A3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FB6A95-A537-42D7-ACFE-A55939C8999F}" type="datetimeFigureOut">
              <a:rPr lang="sr-Latn-CS"/>
              <a:pPr>
                <a:defRPr/>
              </a:pPr>
              <a:t>20.10.2021.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4ABC491D-E732-4153-8923-EB89746860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8E0E69FD-99BE-408D-BB50-B6283EDA2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5D420E-4B94-4F73-AFA1-B2872AC10363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42103672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3">
            <a:extLst>
              <a:ext uri="{FF2B5EF4-FFF2-40B4-BE49-F238E27FC236}">
                <a16:creationId xmlns:a16="http://schemas.microsoft.com/office/drawing/2014/main" id="{0EBF3D55-62BE-47F0-ACEC-F4B9A8852D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BB7416-D411-42C9-861B-EEAFC6AB7396}" type="datetimeFigureOut">
              <a:rPr lang="sr-Latn-CS"/>
              <a:pPr>
                <a:defRPr/>
              </a:pPr>
              <a:t>20.10.2021.</a:t>
            </a:fld>
            <a:endParaRPr lang="hr-HR"/>
          </a:p>
        </p:txBody>
      </p:sp>
      <p:sp>
        <p:nvSpPr>
          <p:cNvPr id="8" name="Rezervirano mjesto podnožja 4">
            <a:extLst>
              <a:ext uri="{FF2B5EF4-FFF2-40B4-BE49-F238E27FC236}">
                <a16:creationId xmlns:a16="http://schemas.microsoft.com/office/drawing/2014/main" id="{4864A8C4-66CB-43AF-8882-7C3CE9412A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9" name="Rezervirano mjesto broja slajda 5">
            <a:extLst>
              <a:ext uri="{FF2B5EF4-FFF2-40B4-BE49-F238E27FC236}">
                <a16:creationId xmlns:a16="http://schemas.microsoft.com/office/drawing/2014/main" id="{D195E8D1-B5F5-4EA6-934F-D1D6C1F0BD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D35975-4387-45DB-B87E-00C2E59C8B22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734282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3">
            <a:extLst>
              <a:ext uri="{FF2B5EF4-FFF2-40B4-BE49-F238E27FC236}">
                <a16:creationId xmlns:a16="http://schemas.microsoft.com/office/drawing/2014/main" id="{AF8A509E-8F2F-41B0-BAC4-EC7510F447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F1528B-EA22-4D9E-97BD-B2924F7D2D8F}" type="datetimeFigureOut">
              <a:rPr lang="sr-Latn-CS"/>
              <a:pPr>
                <a:defRPr/>
              </a:pPr>
              <a:t>20.10.2021.</a:t>
            </a:fld>
            <a:endParaRPr lang="hr-HR"/>
          </a:p>
        </p:txBody>
      </p:sp>
      <p:sp>
        <p:nvSpPr>
          <p:cNvPr id="4" name="Rezervirano mjesto podnožja 4">
            <a:extLst>
              <a:ext uri="{FF2B5EF4-FFF2-40B4-BE49-F238E27FC236}">
                <a16:creationId xmlns:a16="http://schemas.microsoft.com/office/drawing/2014/main" id="{EACE8DB0-45BF-48BC-95E5-4AA918C542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5">
            <a:extLst>
              <a:ext uri="{FF2B5EF4-FFF2-40B4-BE49-F238E27FC236}">
                <a16:creationId xmlns:a16="http://schemas.microsoft.com/office/drawing/2014/main" id="{176AB08A-E02C-449E-98E3-9AB0F87D72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1DAC9A-7E49-41F6-A5DF-6EBEFA31C210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97597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datuma 1">
            <a:extLst>
              <a:ext uri="{FF2B5EF4-FFF2-40B4-BE49-F238E27FC236}">
                <a16:creationId xmlns:a16="http://schemas.microsoft.com/office/drawing/2014/main" id="{85FAB8DD-84BD-4667-A596-0006353309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87CA8F2-F4C5-4E3D-9ECB-7241E3F5EB3F}" type="datetimeFigureOut">
              <a:rPr lang="sr-Latn-CS"/>
              <a:pPr>
                <a:defRPr/>
              </a:pPr>
              <a:t>20.10.2021.</a:t>
            </a:fld>
            <a:endParaRPr lang="hr-HR"/>
          </a:p>
        </p:txBody>
      </p:sp>
      <p:sp>
        <p:nvSpPr>
          <p:cNvPr id="4" name="Rezervirano mjesto podnožja 2">
            <a:extLst>
              <a:ext uri="{FF2B5EF4-FFF2-40B4-BE49-F238E27FC236}">
                <a16:creationId xmlns:a16="http://schemas.microsoft.com/office/drawing/2014/main" id="{4FD0C174-6ECE-41A8-B47D-624DA680F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3">
            <a:extLst>
              <a:ext uri="{FF2B5EF4-FFF2-40B4-BE49-F238E27FC236}">
                <a16:creationId xmlns:a16="http://schemas.microsoft.com/office/drawing/2014/main" id="{84F263B7-61A1-4B30-8CC8-623190C1D7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6C9F6B-E178-4B82-98A6-A7127D3A872F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16614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E2D1D36A-0D58-4B8A-A4CA-881AEEC1F0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7D03C8-0357-4E58-AE56-3C5D7F13E073}" type="datetimeFigureOut">
              <a:rPr lang="sr-Latn-CS"/>
              <a:pPr>
                <a:defRPr/>
              </a:pPr>
              <a:t>20.10.2021.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2D56338E-C2DD-4B27-99DF-D6BFD43D48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B778CDD9-401C-47F7-A3CC-A83484EE4C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DDE804-7FA7-46F6-AABF-28D570CB0476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8535658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hr-HR" noProof="0"/>
              <a:t>Kliknite ikonu da biste dodali  sliku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FCC309B5-5FA7-4B1E-8A65-CCB8BB75A7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905867-78F2-4342-873B-139F54EA40C7}" type="datetimeFigureOut">
              <a:rPr lang="sr-Latn-CS"/>
              <a:pPr>
                <a:defRPr/>
              </a:pPr>
              <a:t>20.10.2021.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01A44D2F-5D0C-491C-9850-585E7D2B4F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6740C0E0-0714-443F-B675-F6175E754D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84B322-0EB4-4260-8759-9D812DB07EB9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863471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zervirano mjesto naslova 1">
            <a:extLst>
              <a:ext uri="{FF2B5EF4-FFF2-40B4-BE49-F238E27FC236}">
                <a16:creationId xmlns:a16="http://schemas.microsoft.com/office/drawing/2014/main" id="{6A5458FB-3118-4842-A736-98C8941A79D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Kliknite da biste uredili stil naslova matrice</a:t>
            </a:r>
          </a:p>
        </p:txBody>
      </p:sp>
      <p:sp>
        <p:nvSpPr>
          <p:cNvPr id="4099" name="Rezervirano mjesto teksta 2">
            <a:extLst>
              <a:ext uri="{FF2B5EF4-FFF2-40B4-BE49-F238E27FC236}">
                <a16:creationId xmlns:a16="http://schemas.microsoft.com/office/drawing/2014/main" id="{216F40AC-8046-43EB-9D77-8C3063D59AF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Kliknite da biste uredili stilove teksta matrice</a:t>
            </a:r>
          </a:p>
          <a:p>
            <a:pPr lvl="1"/>
            <a:r>
              <a:rPr lang="hr-HR" altLang="sr-Latn-RS"/>
              <a:t>Druga razina</a:t>
            </a:r>
          </a:p>
          <a:p>
            <a:pPr lvl="2"/>
            <a:r>
              <a:rPr lang="hr-HR" altLang="sr-Latn-RS"/>
              <a:t>Treća razina</a:t>
            </a:r>
          </a:p>
          <a:p>
            <a:pPr lvl="3"/>
            <a:r>
              <a:rPr lang="hr-HR" altLang="sr-Latn-RS"/>
              <a:t>Četvrta razina</a:t>
            </a:r>
          </a:p>
          <a:p>
            <a:pPr lvl="4"/>
            <a:r>
              <a:rPr lang="hr-HR" altLang="sr-Latn-RS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FFE248F3-5074-4CDE-B19D-CC2C03BEE9D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 smtClean="0">
                <a:solidFill>
                  <a:srgbClr val="898989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C51CBC02-E6A0-4B07-8F03-4039AED37DCE}" type="datetimeFigureOut">
              <a:rPr lang="sr-Latn-CS"/>
              <a:pPr>
                <a:defRPr/>
              </a:pPr>
              <a:t>20.10.2021.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1908187F-1AD9-494A-A427-4412F50ED4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 smtClean="0">
                <a:solidFill>
                  <a:srgbClr val="898989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6E3D8C3A-E60A-450F-99DA-95FB39EC71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1A208609-647D-4424-9439-A2F686465302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5" r:id="rId7"/>
    <p:sldLayoutId id="2147483730" r:id="rId8"/>
    <p:sldLayoutId id="2147483731" r:id="rId9"/>
    <p:sldLayoutId id="2147483732" r:id="rId10"/>
    <p:sldLayoutId id="2147483733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image" Target="../media/image2.wmf"/><Relationship Id="rId7" Type="http://schemas.openxmlformats.org/officeDocument/2006/relationships/oleObject" Target="../embeddings/oleObject4.bin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wmf"/><Relationship Id="rId11" Type="http://schemas.openxmlformats.org/officeDocument/2006/relationships/image" Target="../media/image5.wmf"/><Relationship Id="rId5" Type="http://schemas.openxmlformats.org/officeDocument/2006/relationships/oleObject" Target="../embeddings/oleObject3.bin"/><Relationship Id="rId10" Type="http://schemas.openxmlformats.org/officeDocument/2006/relationships/oleObject" Target="../embeddings/oleObject6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4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oleObject" Target="../embeddings/oleObject8.bin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10.bin"/><Relationship Id="rId4" Type="http://schemas.openxmlformats.org/officeDocument/2006/relationships/oleObject" Target="../embeddings/oleObject9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26266A20-6E47-4591-B9E3-69834BE85D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5989" y="1762452"/>
            <a:ext cx="7772400" cy="1470025"/>
          </a:xfrm>
        </p:spPr>
        <p:txBody>
          <a:bodyPr/>
          <a:lstStyle/>
          <a:p>
            <a:pPr marL="358775" algn="ctr" eaLnBrk="1" hangingPunct="1"/>
            <a:r>
              <a:rPr lang="hr-HR" altLang="sr-Latn-RS" dirty="0">
                <a:solidFill>
                  <a:schemeClr val="tx1"/>
                </a:solidFill>
              </a:rPr>
              <a:t>6. PITAGORIN POUČAK</a:t>
            </a:r>
          </a:p>
        </p:txBody>
      </p:sp>
      <p:sp>
        <p:nvSpPr>
          <p:cNvPr id="7171" name="Subtitle 2">
            <a:extLst>
              <a:ext uri="{FF2B5EF4-FFF2-40B4-BE49-F238E27FC236}">
                <a16:creationId xmlns:a16="http://schemas.microsoft.com/office/drawing/2014/main" id="{874B2F51-4817-43A8-B1A2-BADA83880E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84334" y="2969321"/>
            <a:ext cx="6400800" cy="2191402"/>
          </a:xfrm>
        </p:spPr>
        <p:txBody>
          <a:bodyPr/>
          <a:lstStyle/>
          <a:p>
            <a:pPr eaLnBrk="1" hangingPunct="1"/>
            <a:r>
              <a:rPr lang="hr-HR" altLang="sr-Latn-RS" sz="4000" dirty="0"/>
              <a:t>6.5.1. Osnovni elementi jednakokračnog trokuta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3">
            <a:extLst>
              <a:ext uri="{FF2B5EF4-FFF2-40B4-BE49-F238E27FC236}">
                <a16:creationId xmlns:a16="http://schemas.microsoft.com/office/drawing/2014/main" id="{331DC60C-8576-405F-B2CD-140318F711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65350" y="1428750"/>
            <a:ext cx="171450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sr-Latn-CS" altLang="sr-Latn-RS" sz="2000" i="1">
                <a:solidFill>
                  <a:srgbClr val="000000"/>
                </a:solidFill>
              </a:rPr>
              <a:t>A</a:t>
            </a:r>
            <a:endParaRPr lang="sr-Latn-CS" altLang="sr-Latn-RS" sz="2000" i="1"/>
          </a:p>
        </p:txBody>
      </p:sp>
      <p:sp>
        <p:nvSpPr>
          <p:cNvPr id="18" name="Rectangle 16">
            <a:extLst>
              <a:ext uri="{FF2B5EF4-FFF2-40B4-BE49-F238E27FC236}">
                <a16:creationId xmlns:a16="http://schemas.microsoft.com/office/drawing/2014/main" id="{53F0036B-4171-4FD6-95B5-CD130A78EC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30550" y="4286250"/>
            <a:ext cx="185738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sr-Latn-CS" altLang="sr-Latn-RS" sz="2000" i="1">
                <a:solidFill>
                  <a:srgbClr val="000000"/>
                </a:solidFill>
              </a:rPr>
              <a:t>C</a:t>
            </a:r>
            <a:endParaRPr lang="sr-Latn-CS" altLang="sr-Latn-RS" sz="2000" i="1"/>
          </a:p>
        </p:txBody>
      </p:sp>
      <p:sp>
        <p:nvSpPr>
          <p:cNvPr id="1034" name="TekstniOkvir 1">
            <a:extLst>
              <a:ext uri="{FF2B5EF4-FFF2-40B4-BE49-F238E27FC236}">
                <a16:creationId xmlns:a16="http://schemas.microsoft.com/office/drawing/2014/main" id="{040B8068-0E6A-47CF-A74F-D2CD378431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5275" y="792163"/>
            <a:ext cx="855345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Trokut je </a:t>
            </a:r>
            <a:r>
              <a:rPr lang="hr-HR" altLang="sr-Latn-RS" b="1">
                <a:solidFill>
                  <a:srgbClr val="0070C0"/>
                </a:solidFill>
              </a:rPr>
              <a:t>jednakokračan </a:t>
            </a:r>
            <a:r>
              <a:rPr lang="hr-HR" altLang="sr-Latn-RS"/>
              <a:t>ako ima dvije stranice jednakih duljina. Stranice jednakih duljina zovu se </a:t>
            </a:r>
            <a:r>
              <a:rPr lang="hr-HR" altLang="sr-Latn-RS" b="1">
                <a:solidFill>
                  <a:srgbClr val="FF0000"/>
                </a:solidFill>
              </a:rPr>
              <a:t>krakovi</a:t>
            </a:r>
            <a:r>
              <a:rPr lang="hr-HR" altLang="sr-Latn-RS"/>
              <a:t>, a treća stranica zove se </a:t>
            </a:r>
            <a:r>
              <a:rPr lang="hr-HR" altLang="sr-Latn-RS" b="1">
                <a:solidFill>
                  <a:srgbClr val="FF0000"/>
                </a:solidFill>
              </a:rPr>
              <a:t>osnovica</a:t>
            </a:r>
            <a:r>
              <a:rPr lang="hr-HR" altLang="sr-Latn-RS"/>
              <a:t> trokuta.</a:t>
            </a:r>
          </a:p>
        </p:txBody>
      </p:sp>
      <p:sp>
        <p:nvSpPr>
          <p:cNvPr id="1035" name="Pravokutnik 2">
            <a:extLst>
              <a:ext uri="{FF2B5EF4-FFF2-40B4-BE49-F238E27FC236}">
                <a16:creationId xmlns:a16="http://schemas.microsoft.com/office/drawing/2014/main" id="{C0F90EC8-7137-4E1E-8056-AE79C10253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275" y="306388"/>
            <a:ext cx="25939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b="1">
                <a:solidFill>
                  <a:srgbClr val="0070C0"/>
                </a:solidFill>
              </a:rPr>
              <a:t>Jednakokračan trokut</a:t>
            </a:r>
            <a:endParaRPr lang="hr-HR" altLang="sr-Latn-RS"/>
          </a:p>
        </p:txBody>
      </p:sp>
      <p:sp>
        <p:nvSpPr>
          <p:cNvPr id="27654" name="Arc 6">
            <a:extLst>
              <a:ext uri="{FF2B5EF4-FFF2-40B4-BE49-F238E27FC236}">
                <a16:creationId xmlns:a16="http://schemas.microsoft.com/office/drawing/2014/main" id="{9E06E319-8B41-4DDC-8C6F-DA0E309D49D0}"/>
              </a:ext>
            </a:extLst>
          </p:cNvPr>
          <p:cNvSpPr>
            <a:spLocks/>
          </p:cNvSpPr>
          <p:nvPr/>
        </p:nvSpPr>
        <p:spPr bwMode="auto">
          <a:xfrm>
            <a:off x="2613025" y="3754438"/>
            <a:ext cx="528638" cy="504825"/>
          </a:xfrm>
          <a:custGeom>
            <a:avLst/>
            <a:gdLst>
              <a:gd name="T0" fmla="*/ 351593 w 21600"/>
              <a:gd name="T1" fmla="*/ 2147483647 h 20567"/>
              <a:gd name="T2" fmla="*/ 2147483647 w 21600"/>
              <a:gd name="T3" fmla="*/ 0 h 20567"/>
              <a:gd name="T4" fmla="*/ 2147483647 w 21600"/>
              <a:gd name="T5" fmla="*/ 2147483647 h 20567"/>
              <a:gd name="T6" fmla="*/ 0 60000 65536"/>
              <a:gd name="T7" fmla="*/ 0 60000 65536"/>
              <a:gd name="T8" fmla="*/ 0 60000 65536"/>
              <a:gd name="T9" fmla="*/ 0 w 21600"/>
              <a:gd name="T10" fmla="*/ 0 h 20567"/>
              <a:gd name="T11" fmla="*/ 21600 w 21600"/>
              <a:gd name="T12" fmla="*/ 20567 h 2056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0567" fill="none" extrusionOk="0">
                <a:moveTo>
                  <a:pt x="0" y="20567"/>
                </a:moveTo>
                <a:cubicBezTo>
                  <a:pt x="0" y="20502"/>
                  <a:pt x="0" y="20437"/>
                  <a:pt x="0" y="20373"/>
                </a:cubicBezTo>
                <a:cubicBezTo>
                  <a:pt x="-1" y="11210"/>
                  <a:pt x="5780" y="3045"/>
                  <a:pt x="14422" y="0"/>
                </a:cubicBezTo>
              </a:path>
              <a:path w="21600" h="20567" stroke="0" extrusionOk="0">
                <a:moveTo>
                  <a:pt x="0" y="20567"/>
                </a:moveTo>
                <a:cubicBezTo>
                  <a:pt x="0" y="20502"/>
                  <a:pt x="0" y="20437"/>
                  <a:pt x="0" y="20373"/>
                </a:cubicBezTo>
                <a:cubicBezTo>
                  <a:pt x="-1" y="11210"/>
                  <a:pt x="5780" y="3045"/>
                  <a:pt x="14422" y="0"/>
                </a:cubicBezTo>
                <a:lnTo>
                  <a:pt x="21600" y="20373"/>
                </a:lnTo>
                <a:close/>
              </a:path>
            </a:pathLst>
          </a:custGeom>
          <a:noFill/>
          <a:ln w="38100">
            <a:solidFill>
              <a:srgbClr val="00B05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27655" name="Arc 7">
            <a:extLst>
              <a:ext uri="{FF2B5EF4-FFF2-40B4-BE49-F238E27FC236}">
                <a16:creationId xmlns:a16="http://schemas.microsoft.com/office/drawing/2014/main" id="{4AFBA388-4A91-47B8-B54B-4E78C8559FB3}"/>
              </a:ext>
            </a:extLst>
          </p:cNvPr>
          <p:cNvSpPr>
            <a:spLocks/>
          </p:cNvSpPr>
          <p:nvPr/>
        </p:nvSpPr>
        <p:spPr bwMode="auto">
          <a:xfrm>
            <a:off x="2071688" y="1712913"/>
            <a:ext cx="346075" cy="530225"/>
          </a:xfrm>
          <a:custGeom>
            <a:avLst/>
            <a:gdLst>
              <a:gd name="T0" fmla="*/ 2147483647 w 14149"/>
              <a:gd name="T1" fmla="*/ 2147483647 h 21600"/>
              <a:gd name="T2" fmla="*/ 0 w 14149"/>
              <a:gd name="T3" fmla="*/ 2147483647 h 21600"/>
              <a:gd name="T4" fmla="*/ 2147483647 w 14149"/>
              <a:gd name="T5" fmla="*/ 0 h 21600"/>
              <a:gd name="T6" fmla="*/ 0 60000 65536"/>
              <a:gd name="T7" fmla="*/ 0 60000 65536"/>
              <a:gd name="T8" fmla="*/ 0 60000 65536"/>
              <a:gd name="T9" fmla="*/ 0 w 14149"/>
              <a:gd name="T10" fmla="*/ 0 h 21600"/>
              <a:gd name="T11" fmla="*/ 14149 w 14149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149" h="21600" fill="none" extrusionOk="0">
                <a:moveTo>
                  <a:pt x="14148" y="20297"/>
                </a:moveTo>
                <a:cubicBezTo>
                  <a:pt x="11781" y="21159"/>
                  <a:pt x="9282" y="21599"/>
                  <a:pt x="6763" y="21600"/>
                </a:cubicBezTo>
                <a:cubicBezTo>
                  <a:pt x="4465" y="21600"/>
                  <a:pt x="2182" y="21233"/>
                  <a:pt x="0" y="20513"/>
                </a:cubicBezTo>
              </a:path>
              <a:path w="14149" h="21600" stroke="0" extrusionOk="0">
                <a:moveTo>
                  <a:pt x="14148" y="20297"/>
                </a:moveTo>
                <a:cubicBezTo>
                  <a:pt x="11781" y="21159"/>
                  <a:pt x="9282" y="21599"/>
                  <a:pt x="6763" y="21600"/>
                </a:cubicBezTo>
                <a:cubicBezTo>
                  <a:pt x="4465" y="21600"/>
                  <a:pt x="2182" y="21233"/>
                  <a:pt x="0" y="20513"/>
                </a:cubicBezTo>
                <a:lnTo>
                  <a:pt x="6763" y="0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27656" name="Arc 8">
            <a:extLst>
              <a:ext uri="{FF2B5EF4-FFF2-40B4-BE49-F238E27FC236}">
                <a16:creationId xmlns:a16="http://schemas.microsoft.com/office/drawing/2014/main" id="{95DCCB6E-0294-4853-A633-43ED08D2EC54}"/>
              </a:ext>
            </a:extLst>
          </p:cNvPr>
          <p:cNvSpPr>
            <a:spLocks/>
          </p:cNvSpPr>
          <p:nvPr/>
        </p:nvSpPr>
        <p:spPr bwMode="auto">
          <a:xfrm>
            <a:off x="1349375" y="3754438"/>
            <a:ext cx="528638" cy="504825"/>
          </a:xfrm>
          <a:custGeom>
            <a:avLst/>
            <a:gdLst>
              <a:gd name="T0" fmla="*/ 2147483647 w 21600"/>
              <a:gd name="T1" fmla="*/ 0 h 20564"/>
              <a:gd name="T2" fmla="*/ 2147483647 w 21600"/>
              <a:gd name="T3" fmla="*/ 2147483647 h 20564"/>
              <a:gd name="T4" fmla="*/ 0 w 21600"/>
              <a:gd name="T5" fmla="*/ 2147483647 h 20564"/>
              <a:gd name="T6" fmla="*/ 0 60000 65536"/>
              <a:gd name="T7" fmla="*/ 0 60000 65536"/>
              <a:gd name="T8" fmla="*/ 0 60000 65536"/>
              <a:gd name="T9" fmla="*/ 0 w 21600"/>
              <a:gd name="T10" fmla="*/ 0 h 20564"/>
              <a:gd name="T11" fmla="*/ 21600 w 21600"/>
              <a:gd name="T12" fmla="*/ 20564 h 2056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0564" fill="none" extrusionOk="0">
                <a:moveTo>
                  <a:pt x="7177" y="0"/>
                </a:moveTo>
                <a:cubicBezTo>
                  <a:pt x="15819" y="3045"/>
                  <a:pt x="21600" y="11210"/>
                  <a:pt x="21600" y="20373"/>
                </a:cubicBezTo>
                <a:cubicBezTo>
                  <a:pt x="21600" y="20436"/>
                  <a:pt x="21599" y="20500"/>
                  <a:pt x="21599" y="20564"/>
                </a:cubicBezTo>
              </a:path>
              <a:path w="21600" h="20564" stroke="0" extrusionOk="0">
                <a:moveTo>
                  <a:pt x="7177" y="0"/>
                </a:moveTo>
                <a:cubicBezTo>
                  <a:pt x="15819" y="3045"/>
                  <a:pt x="21600" y="11210"/>
                  <a:pt x="21600" y="20373"/>
                </a:cubicBezTo>
                <a:cubicBezTo>
                  <a:pt x="21600" y="20436"/>
                  <a:pt x="21599" y="20500"/>
                  <a:pt x="21599" y="20564"/>
                </a:cubicBezTo>
                <a:lnTo>
                  <a:pt x="0" y="20373"/>
                </a:lnTo>
                <a:close/>
              </a:path>
            </a:pathLst>
          </a:custGeom>
          <a:noFill/>
          <a:ln w="38100">
            <a:solidFill>
              <a:srgbClr val="00B05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039" name="Line 11">
            <a:extLst>
              <a:ext uri="{FF2B5EF4-FFF2-40B4-BE49-F238E27FC236}">
                <a16:creationId xmlns:a16="http://schemas.microsoft.com/office/drawing/2014/main" id="{333DB1A1-903B-40BD-95DC-9AAC71BA1A1F}"/>
              </a:ext>
            </a:extLst>
          </p:cNvPr>
          <p:cNvSpPr>
            <a:spLocks noChangeShapeType="1"/>
          </p:cNvSpPr>
          <p:nvPr/>
        </p:nvSpPr>
        <p:spPr bwMode="auto">
          <a:xfrm>
            <a:off x="1354138" y="4259263"/>
            <a:ext cx="1792287" cy="15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7DC7655-8011-4D83-B088-F9BE22793B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6663" y="4306888"/>
            <a:ext cx="1714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sr-Latn-CS" altLang="sr-Latn-RS" sz="2000" i="1">
                <a:solidFill>
                  <a:srgbClr val="000000"/>
                </a:solidFill>
              </a:rPr>
              <a:t>B</a:t>
            </a:r>
            <a:endParaRPr lang="sr-Latn-CS" altLang="sr-Latn-RS" sz="2000" i="1"/>
          </a:p>
        </p:txBody>
      </p:sp>
      <p:sp>
        <p:nvSpPr>
          <p:cNvPr id="27667" name="Arc 19">
            <a:extLst>
              <a:ext uri="{FF2B5EF4-FFF2-40B4-BE49-F238E27FC236}">
                <a16:creationId xmlns:a16="http://schemas.microsoft.com/office/drawing/2014/main" id="{0F3888B6-3C8C-4261-9863-01C290E98915}"/>
              </a:ext>
            </a:extLst>
          </p:cNvPr>
          <p:cNvSpPr>
            <a:spLocks/>
          </p:cNvSpPr>
          <p:nvPr/>
        </p:nvSpPr>
        <p:spPr bwMode="auto">
          <a:xfrm>
            <a:off x="7273925" y="3000375"/>
            <a:ext cx="528638" cy="295275"/>
          </a:xfrm>
          <a:custGeom>
            <a:avLst/>
            <a:gdLst>
              <a:gd name="T0" fmla="*/ 351593 w 21600"/>
              <a:gd name="T1" fmla="*/ 2147483647 h 12061"/>
              <a:gd name="T2" fmla="*/ 1274363671 w 21600"/>
              <a:gd name="T3" fmla="*/ 0 h 12061"/>
              <a:gd name="T4" fmla="*/ 2147483647 w 21600"/>
              <a:gd name="T5" fmla="*/ 2147483647 h 12061"/>
              <a:gd name="T6" fmla="*/ 0 60000 65536"/>
              <a:gd name="T7" fmla="*/ 0 60000 65536"/>
              <a:gd name="T8" fmla="*/ 0 60000 65536"/>
              <a:gd name="T9" fmla="*/ 0 w 21600"/>
              <a:gd name="T10" fmla="*/ 0 h 12061"/>
              <a:gd name="T11" fmla="*/ 21600 w 21600"/>
              <a:gd name="T12" fmla="*/ 12061 h 1206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12061" fill="none" extrusionOk="0">
                <a:moveTo>
                  <a:pt x="0" y="12061"/>
                </a:moveTo>
                <a:cubicBezTo>
                  <a:pt x="0" y="11996"/>
                  <a:pt x="0" y="11931"/>
                  <a:pt x="0" y="11867"/>
                </a:cubicBezTo>
                <a:cubicBezTo>
                  <a:pt x="-1" y="7649"/>
                  <a:pt x="1234" y="3524"/>
                  <a:pt x="3551" y="-1"/>
                </a:cubicBezTo>
              </a:path>
              <a:path w="21600" h="12061" stroke="0" extrusionOk="0">
                <a:moveTo>
                  <a:pt x="0" y="12061"/>
                </a:moveTo>
                <a:cubicBezTo>
                  <a:pt x="0" y="11996"/>
                  <a:pt x="0" y="11931"/>
                  <a:pt x="0" y="11867"/>
                </a:cubicBezTo>
                <a:cubicBezTo>
                  <a:pt x="-1" y="7649"/>
                  <a:pt x="1234" y="3524"/>
                  <a:pt x="3551" y="-1"/>
                </a:cubicBezTo>
                <a:lnTo>
                  <a:pt x="21600" y="11867"/>
                </a:lnTo>
                <a:close/>
              </a:path>
            </a:pathLst>
          </a:custGeom>
          <a:noFill/>
          <a:ln w="38100">
            <a:solidFill>
              <a:srgbClr val="0070C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27668" name="Arc 20">
            <a:extLst>
              <a:ext uri="{FF2B5EF4-FFF2-40B4-BE49-F238E27FC236}">
                <a16:creationId xmlns:a16="http://schemas.microsoft.com/office/drawing/2014/main" id="{5A7B8D9C-ECEB-483B-B173-B17C89D265E6}"/>
              </a:ext>
            </a:extLst>
          </p:cNvPr>
          <p:cNvSpPr>
            <a:spLocks/>
          </p:cNvSpPr>
          <p:nvPr/>
        </p:nvSpPr>
        <p:spPr bwMode="auto">
          <a:xfrm>
            <a:off x="5840413" y="2279650"/>
            <a:ext cx="858837" cy="530225"/>
          </a:xfrm>
          <a:custGeom>
            <a:avLst/>
            <a:gdLst>
              <a:gd name="T0" fmla="*/ 2147483647 w 35090"/>
              <a:gd name="T1" fmla="*/ 2147483647 h 21600"/>
              <a:gd name="T2" fmla="*/ 0 w 35090"/>
              <a:gd name="T3" fmla="*/ 2147483647 h 21600"/>
              <a:gd name="T4" fmla="*/ 2147483647 w 35090"/>
              <a:gd name="T5" fmla="*/ 0 h 21600"/>
              <a:gd name="T6" fmla="*/ 0 60000 65536"/>
              <a:gd name="T7" fmla="*/ 0 60000 65536"/>
              <a:gd name="T8" fmla="*/ 0 60000 65536"/>
              <a:gd name="T9" fmla="*/ 0 w 35090"/>
              <a:gd name="T10" fmla="*/ 0 h 21600"/>
              <a:gd name="T11" fmla="*/ 35090 w 3509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5090" h="21600" fill="none" extrusionOk="0">
                <a:moveTo>
                  <a:pt x="35089" y="11924"/>
                </a:moveTo>
                <a:cubicBezTo>
                  <a:pt x="31089" y="17966"/>
                  <a:pt x="24326" y="21599"/>
                  <a:pt x="17080" y="21600"/>
                </a:cubicBezTo>
                <a:cubicBezTo>
                  <a:pt x="10397" y="21600"/>
                  <a:pt x="4090" y="18506"/>
                  <a:pt x="-1" y="13222"/>
                </a:cubicBezTo>
              </a:path>
              <a:path w="35090" h="21600" stroke="0" extrusionOk="0">
                <a:moveTo>
                  <a:pt x="35089" y="11924"/>
                </a:moveTo>
                <a:cubicBezTo>
                  <a:pt x="31089" y="17966"/>
                  <a:pt x="24326" y="21599"/>
                  <a:pt x="17080" y="21600"/>
                </a:cubicBezTo>
                <a:cubicBezTo>
                  <a:pt x="10397" y="21600"/>
                  <a:pt x="4090" y="18506"/>
                  <a:pt x="-1" y="13222"/>
                </a:cubicBezTo>
                <a:lnTo>
                  <a:pt x="17080" y="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27669" name="Arc 21">
            <a:extLst>
              <a:ext uri="{FF2B5EF4-FFF2-40B4-BE49-F238E27FC236}">
                <a16:creationId xmlns:a16="http://schemas.microsoft.com/office/drawing/2014/main" id="{4927738B-608C-4814-86A2-599A23F13479}"/>
              </a:ext>
            </a:extLst>
          </p:cNvPr>
          <p:cNvSpPr>
            <a:spLocks/>
          </p:cNvSpPr>
          <p:nvPr/>
        </p:nvSpPr>
        <p:spPr bwMode="auto">
          <a:xfrm>
            <a:off x="4922838" y="2976563"/>
            <a:ext cx="528637" cy="319087"/>
          </a:xfrm>
          <a:custGeom>
            <a:avLst/>
            <a:gdLst>
              <a:gd name="T0" fmla="*/ 2147483647 w 21600"/>
              <a:gd name="T1" fmla="*/ 0 h 13014"/>
              <a:gd name="T2" fmla="*/ 2147483647 w 21600"/>
              <a:gd name="T3" fmla="*/ 2147483647 h 13014"/>
              <a:gd name="T4" fmla="*/ 0 w 21600"/>
              <a:gd name="T5" fmla="*/ 2147483647 h 13014"/>
              <a:gd name="T6" fmla="*/ 0 60000 65536"/>
              <a:gd name="T7" fmla="*/ 0 60000 65536"/>
              <a:gd name="T8" fmla="*/ 0 60000 65536"/>
              <a:gd name="T9" fmla="*/ 0 w 21600"/>
              <a:gd name="T10" fmla="*/ 0 h 13014"/>
              <a:gd name="T11" fmla="*/ 21600 w 21600"/>
              <a:gd name="T12" fmla="*/ 13014 h 1301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13014" fill="none" extrusionOk="0">
                <a:moveTo>
                  <a:pt x="17381" y="0"/>
                </a:moveTo>
                <a:cubicBezTo>
                  <a:pt x="20121" y="3713"/>
                  <a:pt x="21600" y="8207"/>
                  <a:pt x="21600" y="12823"/>
                </a:cubicBezTo>
                <a:cubicBezTo>
                  <a:pt x="21600" y="12886"/>
                  <a:pt x="21599" y="12950"/>
                  <a:pt x="21599" y="13014"/>
                </a:cubicBezTo>
              </a:path>
              <a:path w="21600" h="13014" stroke="0" extrusionOk="0">
                <a:moveTo>
                  <a:pt x="17381" y="0"/>
                </a:moveTo>
                <a:cubicBezTo>
                  <a:pt x="20121" y="3713"/>
                  <a:pt x="21600" y="8207"/>
                  <a:pt x="21600" y="12823"/>
                </a:cubicBezTo>
                <a:cubicBezTo>
                  <a:pt x="21600" y="12886"/>
                  <a:pt x="21599" y="12950"/>
                  <a:pt x="21599" y="13014"/>
                </a:cubicBezTo>
                <a:lnTo>
                  <a:pt x="0" y="12823"/>
                </a:lnTo>
                <a:close/>
              </a:path>
            </a:pathLst>
          </a:custGeom>
          <a:noFill/>
          <a:ln w="38100">
            <a:solidFill>
              <a:srgbClr val="0070C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044" name="Line 22">
            <a:extLst>
              <a:ext uri="{FF2B5EF4-FFF2-40B4-BE49-F238E27FC236}">
                <a16:creationId xmlns:a16="http://schemas.microsoft.com/office/drawing/2014/main" id="{38D68365-945F-4179-BA80-0C84C6B39A02}"/>
              </a:ext>
            </a:extLst>
          </p:cNvPr>
          <p:cNvSpPr>
            <a:spLocks noChangeShapeType="1"/>
          </p:cNvSpPr>
          <p:nvPr/>
        </p:nvSpPr>
        <p:spPr bwMode="auto">
          <a:xfrm>
            <a:off x="6262688" y="2282825"/>
            <a:ext cx="1544637" cy="10128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045" name="Line 23">
            <a:extLst>
              <a:ext uri="{FF2B5EF4-FFF2-40B4-BE49-F238E27FC236}">
                <a16:creationId xmlns:a16="http://schemas.microsoft.com/office/drawing/2014/main" id="{6DE42AF0-6D17-4BE3-9BE8-E0E59D3F0FE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927600" y="2282825"/>
            <a:ext cx="1335088" cy="10128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046" name="Line 24">
            <a:extLst>
              <a:ext uri="{FF2B5EF4-FFF2-40B4-BE49-F238E27FC236}">
                <a16:creationId xmlns:a16="http://schemas.microsoft.com/office/drawing/2014/main" id="{23391E61-A405-461F-B44F-3834C3984C6F}"/>
              </a:ext>
            </a:extLst>
          </p:cNvPr>
          <p:cNvSpPr>
            <a:spLocks noChangeShapeType="1"/>
          </p:cNvSpPr>
          <p:nvPr/>
        </p:nvSpPr>
        <p:spPr bwMode="auto">
          <a:xfrm>
            <a:off x="4927600" y="3295650"/>
            <a:ext cx="2879725" cy="15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047" name="Oval 25">
            <a:extLst>
              <a:ext uri="{FF2B5EF4-FFF2-40B4-BE49-F238E27FC236}">
                <a16:creationId xmlns:a16="http://schemas.microsoft.com/office/drawing/2014/main" id="{7A8272ED-4CD3-4266-90E9-4A3AA32ADF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3638" y="2251075"/>
            <a:ext cx="53975" cy="53975"/>
          </a:xfrm>
          <a:prstGeom prst="ellipse">
            <a:avLst/>
          </a:prstGeom>
          <a:solidFill>
            <a:schemeClr val="bg1"/>
          </a:solidFill>
          <a:ln w="0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1048" name="Oval 26">
            <a:extLst>
              <a:ext uri="{FF2B5EF4-FFF2-40B4-BE49-F238E27FC236}">
                <a16:creationId xmlns:a16="http://schemas.microsoft.com/office/drawing/2014/main" id="{13E7E6CC-262B-4A0F-A637-E60FAD3367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5575" y="3252788"/>
            <a:ext cx="53975" cy="53975"/>
          </a:xfrm>
          <a:prstGeom prst="ellipse">
            <a:avLst/>
          </a:prstGeom>
          <a:solidFill>
            <a:schemeClr val="bg1"/>
          </a:solidFill>
          <a:ln w="0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1049" name="Oval 27">
            <a:extLst>
              <a:ext uri="{FF2B5EF4-FFF2-40B4-BE49-F238E27FC236}">
                <a16:creationId xmlns:a16="http://schemas.microsoft.com/office/drawing/2014/main" id="{D5DC534E-7F8C-4B28-B026-17B344BEC8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08550" y="3252788"/>
            <a:ext cx="53975" cy="53975"/>
          </a:xfrm>
          <a:prstGeom prst="ellipse">
            <a:avLst/>
          </a:prstGeom>
          <a:solidFill>
            <a:schemeClr val="bg1"/>
          </a:solidFill>
          <a:ln w="0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31" name="TekstniOkvir 30">
            <a:extLst>
              <a:ext uri="{FF2B5EF4-FFF2-40B4-BE49-F238E27FC236}">
                <a16:creationId xmlns:a16="http://schemas.microsoft.com/office/drawing/2014/main" id="{27A74C0B-960E-4B0B-8548-514E7B14BF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4225" y="4194175"/>
            <a:ext cx="4714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a</a:t>
            </a:r>
          </a:p>
        </p:txBody>
      </p:sp>
      <p:sp>
        <p:nvSpPr>
          <p:cNvPr id="32" name="TekstniOkvir 31">
            <a:extLst>
              <a:ext uri="{FF2B5EF4-FFF2-40B4-BE49-F238E27FC236}">
                <a16:creationId xmlns:a16="http://schemas.microsoft.com/office/drawing/2014/main" id="{16B8987F-A887-4DFB-8961-B9DA9F229A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36850" y="2876550"/>
            <a:ext cx="4714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b</a:t>
            </a:r>
          </a:p>
        </p:txBody>
      </p:sp>
      <p:sp>
        <p:nvSpPr>
          <p:cNvPr id="33" name="TekstniOkvir 32">
            <a:extLst>
              <a:ext uri="{FF2B5EF4-FFF2-40B4-BE49-F238E27FC236}">
                <a16:creationId xmlns:a16="http://schemas.microsoft.com/office/drawing/2014/main" id="{B34ABE89-041E-410C-9C81-70F3DC91EB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7163" y="2871788"/>
            <a:ext cx="47148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b</a:t>
            </a:r>
          </a:p>
        </p:txBody>
      </p:sp>
      <p:sp>
        <p:nvSpPr>
          <p:cNvPr id="35" name="Rectangle 16">
            <a:extLst>
              <a:ext uri="{FF2B5EF4-FFF2-40B4-BE49-F238E27FC236}">
                <a16:creationId xmlns:a16="http://schemas.microsoft.com/office/drawing/2014/main" id="{829DF054-B45D-4A39-90E1-73D17913E5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91075" y="3319463"/>
            <a:ext cx="185738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sr-Latn-CS" altLang="sr-Latn-RS" sz="2000" i="1">
                <a:solidFill>
                  <a:srgbClr val="000000"/>
                </a:solidFill>
              </a:rPr>
              <a:t>D</a:t>
            </a:r>
            <a:endParaRPr lang="sr-Latn-CS" altLang="sr-Latn-RS" sz="2000" i="1"/>
          </a:p>
        </p:txBody>
      </p:sp>
      <p:sp>
        <p:nvSpPr>
          <p:cNvPr id="38" name="Rectangle 16">
            <a:extLst>
              <a:ext uri="{FF2B5EF4-FFF2-40B4-BE49-F238E27FC236}">
                <a16:creationId xmlns:a16="http://schemas.microsoft.com/office/drawing/2014/main" id="{82D93940-524D-41F2-96F7-7C382D0CF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08913" y="3275013"/>
            <a:ext cx="1714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sr-Latn-CS" altLang="sr-Latn-RS" sz="2000" i="1">
                <a:solidFill>
                  <a:srgbClr val="000000"/>
                </a:solidFill>
              </a:rPr>
              <a:t>E</a:t>
            </a:r>
            <a:endParaRPr lang="sr-Latn-CS" altLang="sr-Latn-RS" sz="2000" i="1"/>
          </a:p>
        </p:txBody>
      </p:sp>
      <p:sp>
        <p:nvSpPr>
          <p:cNvPr id="39" name="Rectangle 16">
            <a:extLst>
              <a:ext uri="{FF2B5EF4-FFF2-40B4-BE49-F238E27FC236}">
                <a16:creationId xmlns:a16="http://schemas.microsoft.com/office/drawing/2014/main" id="{CFAC04BC-1908-4DFB-99DD-71EB676E28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91250" y="1995488"/>
            <a:ext cx="15716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sr-Latn-CS" altLang="sr-Latn-RS" sz="2000" i="1">
                <a:solidFill>
                  <a:srgbClr val="000000"/>
                </a:solidFill>
              </a:rPr>
              <a:t>F</a:t>
            </a:r>
            <a:endParaRPr lang="sr-Latn-CS" altLang="sr-Latn-RS" sz="2000" i="1"/>
          </a:p>
        </p:txBody>
      </p:sp>
      <p:sp>
        <p:nvSpPr>
          <p:cNvPr id="40" name="TekstniOkvir 39">
            <a:extLst>
              <a:ext uri="{FF2B5EF4-FFF2-40B4-BE49-F238E27FC236}">
                <a16:creationId xmlns:a16="http://schemas.microsoft.com/office/drawing/2014/main" id="{0985DCE4-B11A-4F7A-B8BA-D79CCC642C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2050" y="3270250"/>
            <a:ext cx="6715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x</a:t>
            </a:r>
          </a:p>
        </p:txBody>
      </p:sp>
      <p:sp>
        <p:nvSpPr>
          <p:cNvPr id="41" name="TekstniOkvir 40">
            <a:extLst>
              <a:ext uri="{FF2B5EF4-FFF2-40B4-BE49-F238E27FC236}">
                <a16:creationId xmlns:a16="http://schemas.microsoft.com/office/drawing/2014/main" id="{D8B0E192-4ADF-40C0-9A00-A8E432FF54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43725" y="2457450"/>
            <a:ext cx="6699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d</a:t>
            </a:r>
          </a:p>
        </p:txBody>
      </p:sp>
      <p:sp>
        <p:nvSpPr>
          <p:cNvPr id="42" name="TekstniOkvir 41">
            <a:extLst>
              <a:ext uri="{FF2B5EF4-FFF2-40B4-BE49-F238E27FC236}">
                <a16:creationId xmlns:a16="http://schemas.microsoft.com/office/drawing/2014/main" id="{2329BD3D-A82B-40ED-B025-FD9DCC921C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78438" y="2474913"/>
            <a:ext cx="6715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d</a:t>
            </a:r>
          </a:p>
        </p:txBody>
      </p:sp>
      <p:sp>
        <p:nvSpPr>
          <p:cNvPr id="43" name="TekstniOkvir 42">
            <a:extLst>
              <a:ext uri="{FF2B5EF4-FFF2-40B4-BE49-F238E27FC236}">
                <a16:creationId xmlns:a16="http://schemas.microsoft.com/office/drawing/2014/main" id="{2C67D6C2-9B6B-49CF-A212-7CEE4639BE32}"/>
              </a:ext>
            </a:extLst>
          </p:cNvPr>
          <p:cNvSpPr txBox="1">
            <a:spLocks noChangeArrowheads="1"/>
          </p:cNvSpPr>
          <p:nvPr/>
        </p:nvSpPr>
        <p:spPr bwMode="auto">
          <a:xfrm rot="-4260000">
            <a:off x="1120775" y="2620963"/>
            <a:ext cx="11350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b="1">
                <a:solidFill>
                  <a:srgbClr val="FF0000"/>
                </a:solidFill>
              </a:rPr>
              <a:t>krak</a:t>
            </a:r>
          </a:p>
        </p:txBody>
      </p:sp>
      <p:sp>
        <p:nvSpPr>
          <p:cNvPr id="46" name="Pravokutnik 45">
            <a:extLst>
              <a:ext uri="{FF2B5EF4-FFF2-40B4-BE49-F238E27FC236}">
                <a16:creationId xmlns:a16="http://schemas.microsoft.com/office/drawing/2014/main" id="{437BDA7D-C89A-4365-8439-62B900B5F913}"/>
              </a:ext>
            </a:extLst>
          </p:cNvPr>
          <p:cNvSpPr>
            <a:spLocks noChangeArrowheads="1"/>
          </p:cNvSpPr>
          <p:nvPr/>
        </p:nvSpPr>
        <p:spPr bwMode="auto">
          <a:xfrm rot="4332274">
            <a:off x="2535238" y="2803525"/>
            <a:ext cx="65881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b="1">
                <a:solidFill>
                  <a:srgbClr val="FF0000"/>
                </a:solidFill>
              </a:rPr>
              <a:t>krak</a:t>
            </a:r>
          </a:p>
        </p:txBody>
      </p:sp>
      <p:sp>
        <p:nvSpPr>
          <p:cNvPr id="47" name="TekstniOkvir 46">
            <a:extLst>
              <a:ext uri="{FF2B5EF4-FFF2-40B4-BE49-F238E27FC236}">
                <a16:creationId xmlns:a16="http://schemas.microsoft.com/office/drawing/2014/main" id="{63731633-9F3F-4496-AF4B-E3FC0D25A5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0838" y="4243388"/>
            <a:ext cx="129381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b="1"/>
              <a:t>osnovica</a:t>
            </a:r>
          </a:p>
        </p:txBody>
      </p:sp>
      <p:sp>
        <p:nvSpPr>
          <p:cNvPr id="48" name="TekstniOkvir 47">
            <a:extLst>
              <a:ext uri="{FF2B5EF4-FFF2-40B4-BE49-F238E27FC236}">
                <a16:creationId xmlns:a16="http://schemas.microsoft.com/office/drawing/2014/main" id="{66435E07-ED88-4929-A45D-81E525E387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61038" y="3244850"/>
            <a:ext cx="12922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b="1"/>
              <a:t>osnovica</a:t>
            </a:r>
          </a:p>
        </p:txBody>
      </p:sp>
      <p:sp>
        <p:nvSpPr>
          <p:cNvPr id="49" name="TekstniOkvir 48">
            <a:extLst>
              <a:ext uri="{FF2B5EF4-FFF2-40B4-BE49-F238E27FC236}">
                <a16:creationId xmlns:a16="http://schemas.microsoft.com/office/drawing/2014/main" id="{AA96FA7C-7FFF-4288-92B8-060D21D42C81}"/>
              </a:ext>
            </a:extLst>
          </p:cNvPr>
          <p:cNvSpPr txBox="1">
            <a:spLocks noChangeArrowheads="1"/>
          </p:cNvSpPr>
          <p:nvPr/>
        </p:nvSpPr>
        <p:spPr bwMode="auto">
          <a:xfrm rot="-2283254">
            <a:off x="5089525" y="2427288"/>
            <a:ext cx="9144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b="1">
                <a:solidFill>
                  <a:srgbClr val="FF0000"/>
                </a:solidFill>
              </a:rPr>
              <a:t>krak</a:t>
            </a:r>
          </a:p>
        </p:txBody>
      </p:sp>
      <p:sp>
        <p:nvSpPr>
          <p:cNvPr id="50" name="Pravokutnik 49">
            <a:extLst>
              <a:ext uri="{FF2B5EF4-FFF2-40B4-BE49-F238E27FC236}">
                <a16:creationId xmlns:a16="http://schemas.microsoft.com/office/drawing/2014/main" id="{4A1B63FE-6B16-4628-84F8-4EE0702C0DDF}"/>
              </a:ext>
            </a:extLst>
          </p:cNvPr>
          <p:cNvSpPr>
            <a:spLocks noChangeArrowheads="1"/>
          </p:cNvSpPr>
          <p:nvPr/>
        </p:nvSpPr>
        <p:spPr bwMode="auto">
          <a:xfrm rot="2088580">
            <a:off x="6772275" y="2419350"/>
            <a:ext cx="6588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b="1">
                <a:solidFill>
                  <a:srgbClr val="FF0000"/>
                </a:solidFill>
              </a:rPr>
              <a:t>krak</a:t>
            </a:r>
          </a:p>
        </p:txBody>
      </p:sp>
      <p:sp>
        <p:nvSpPr>
          <p:cNvPr id="51" name="TekstniOkvir 50">
            <a:extLst>
              <a:ext uri="{FF2B5EF4-FFF2-40B4-BE49-F238E27FC236}">
                <a16:creationId xmlns:a16="http://schemas.microsoft.com/office/drawing/2014/main" id="{470F5D05-E122-41D9-BA15-6647611AA6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41438" y="4737100"/>
            <a:ext cx="684371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Nasuprot jednakim stranicama u trokutu nalaze se jednaki kutovi.</a:t>
            </a:r>
          </a:p>
        </p:txBody>
      </p:sp>
      <p:graphicFrame>
        <p:nvGraphicFramePr>
          <p:cNvPr id="52" name="Object 2">
            <a:extLst>
              <a:ext uri="{FF2B5EF4-FFF2-40B4-BE49-F238E27FC236}">
                <a16:creationId xmlns:a16="http://schemas.microsoft.com/office/drawing/2014/main" id="{8C35F524-12B9-403B-8A89-B90BB9AF12D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01775" y="4002088"/>
          <a:ext cx="2032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3040" imgH="190440" progId="Equation.DSMT4">
                  <p:embed/>
                </p:oleObj>
              </mc:Choice>
              <mc:Fallback>
                <p:oleObj name="Equation" r:id="rId2" imgW="203040" imgH="1904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1775" y="4002088"/>
                        <a:ext cx="203200" cy="190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77" name="Object 3">
            <a:extLst>
              <a:ext uri="{FF2B5EF4-FFF2-40B4-BE49-F238E27FC236}">
                <a16:creationId xmlns:a16="http://schemas.microsoft.com/office/drawing/2014/main" id="{5CAB6224-1C55-4A73-BC16-EEB8D3631A1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67013" y="3986213"/>
          <a:ext cx="2032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3040" imgH="190440" progId="Equation.DSMT4">
                  <p:embed/>
                </p:oleObj>
              </mc:Choice>
              <mc:Fallback>
                <p:oleObj name="Equation" r:id="rId4" imgW="203040" imgH="1904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7013" y="3986213"/>
                        <a:ext cx="203200" cy="190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78" name="Object 4">
            <a:extLst>
              <a:ext uri="{FF2B5EF4-FFF2-40B4-BE49-F238E27FC236}">
                <a16:creationId xmlns:a16="http://schemas.microsoft.com/office/drawing/2014/main" id="{5B618866-85FF-495F-8D4D-8EAC57B2DDC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16513" y="3040063"/>
          <a:ext cx="2794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79360" imgH="253800" progId="Equation.DSMT4">
                  <p:embed/>
                </p:oleObj>
              </mc:Choice>
              <mc:Fallback>
                <p:oleObj name="Equation" r:id="rId5" imgW="279360" imgH="253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6513" y="3040063"/>
                        <a:ext cx="279400" cy="254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79" name="Object 5">
            <a:extLst>
              <a:ext uri="{FF2B5EF4-FFF2-40B4-BE49-F238E27FC236}">
                <a16:creationId xmlns:a16="http://schemas.microsoft.com/office/drawing/2014/main" id="{52700935-12A5-4C2B-90D0-98FBBFACA0E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392988" y="3046413"/>
          <a:ext cx="2794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79360" imgH="253800" progId="Equation.DSMT4">
                  <p:embed/>
                </p:oleObj>
              </mc:Choice>
              <mc:Fallback>
                <p:oleObj name="Equation" r:id="rId7" imgW="279360" imgH="2538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2988" y="3046413"/>
                        <a:ext cx="279400" cy="254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" name="Object 8">
            <a:extLst>
              <a:ext uri="{FF2B5EF4-FFF2-40B4-BE49-F238E27FC236}">
                <a16:creationId xmlns:a16="http://schemas.microsoft.com/office/drawing/2014/main" id="{0927E919-A2A3-44A7-A01A-6B24AE8A2F4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66938" y="1952625"/>
          <a:ext cx="165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4880" imgH="291960" progId="Equation.DSMT4">
                  <p:embed/>
                </p:oleObj>
              </mc:Choice>
              <mc:Fallback>
                <p:oleObj name="Equation" r:id="rId8" imgW="164880" imgH="29196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6938" y="1952625"/>
                        <a:ext cx="165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83" name="Object 9">
            <a:extLst>
              <a:ext uri="{FF2B5EF4-FFF2-40B4-BE49-F238E27FC236}">
                <a16:creationId xmlns:a16="http://schemas.microsoft.com/office/drawing/2014/main" id="{3BC483F5-9AEF-4D56-9366-223C01D1307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72200" y="2382838"/>
          <a:ext cx="241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41200" imgH="304560" progId="Equation.DSMT4">
                  <p:embed/>
                </p:oleObj>
              </mc:Choice>
              <mc:Fallback>
                <p:oleObj name="Equation" r:id="rId10" imgW="241200" imgH="30456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2382838"/>
                        <a:ext cx="2413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66" name="Line 10">
            <a:extLst>
              <a:ext uri="{FF2B5EF4-FFF2-40B4-BE49-F238E27FC236}">
                <a16:creationId xmlns:a16="http://schemas.microsoft.com/office/drawing/2014/main" id="{DEF13C90-E0F2-43BA-AA1D-6D3EE96D611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354138" y="1717675"/>
            <a:ext cx="887412" cy="25415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067" name="Line 9">
            <a:extLst>
              <a:ext uri="{FF2B5EF4-FFF2-40B4-BE49-F238E27FC236}">
                <a16:creationId xmlns:a16="http://schemas.microsoft.com/office/drawing/2014/main" id="{8F13F984-9BB6-4F5B-AE7B-BAB7DA5DB49F}"/>
              </a:ext>
            </a:extLst>
          </p:cNvPr>
          <p:cNvSpPr>
            <a:spLocks noChangeShapeType="1"/>
          </p:cNvSpPr>
          <p:nvPr/>
        </p:nvSpPr>
        <p:spPr bwMode="auto">
          <a:xfrm>
            <a:off x="2241550" y="1717675"/>
            <a:ext cx="904875" cy="25415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068" name="Oval 14">
            <a:extLst>
              <a:ext uri="{FF2B5EF4-FFF2-40B4-BE49-F238E27FC236}">
                <a16:creationId xmlns:a16="http://schemas.microsoft.com/office/drawing/2014/main" id="{5A51A335-537C-4F5A-B00C-184A3DD8AB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12975" y="1700213"/>
            <a:ext cx="53975" cy="53975"/>
          </a:xfrm>
          <a:prstGeom prst="ellipse">
            <a:avLst/>
          </a:prstGeom>
          <a:solidFill>
            <a:schemeClr val="bg1"/>
          </a:solidFill>
          <a:ln w="0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1069" name="Oval 12">
            <a:extLst>
              <a:ext uri="{FF2B5EF4-FFF2-40B4-BE49-F238E27FC236}">
                <a16:creationId xmlns:a16="http://schemas.microsoft.com/office/drawing/2014/main" id="{BABAB920-9172-44E0-AF36-C4B892ACF1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5088" y="4216400"/>
            <a:ext cx="53975" cy="53975"/>
          </a:xfrm>
          <a:prstGeom prst="ellipse">
            <a:avLst/>
          </a:prstGeom>
          <a:solidFill>
            <a:schemeClr val="bg1"/>
          </a:solidFill>
          <a:ln w="0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1070" name="Oval 13">
            <a:extLst>
              <a:ext uri="{FF2B5EF4-FFF2-40B4-BE49-F238E27FC236}">
                <a16:creationId xmlns:a16="http://schemas.microsoft.com/office/drawing/2014/main" id="{2DA7DF36-D113-47C3-BEC3-DF6395ADD1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14675" y="4216400"/>
            <a:ext cx="53975" cy="53975"/>
          </a:xfrm>
          <a:prstGeom prst="ellipse">
            <a:avLst/>
          </a:prstGeom>
          <a:solidFill>
            <a:schemeClr val="bg1"/>
          </a:solidFill>
          <a:ln w="0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00"/>
                                        <p:tgtEl>
                                          <p:spTgt spid="27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00"/>
                                        <p:tgtEl>
                                          <p:spTgt spid="27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00"/>
                                        <p:tgtEl>
                                          <p:spTgt spid="27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00"/>
                                        <p:tgtEl>
                                          <p:spTgt spid="27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27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00"/>
                                        <p:tgtEl>
                                          <p:spTgt spid="27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0" dur="500"/>
                                        <p:tgtEl>
                                          <p:spTgt spid="27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5" dur="500"/>
                                        <p:tgtEl>
                                          <p:spTgt spid="27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3" dur="500"/>
                                        <p:tgtEl>
                                          <p:spTgt spid="27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6" dur="500"/>
                                        <p:tgtEl>
                                          <p:spTgt spid="27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8" grpId="0"/>
      <p:bldP spid="17" grpId="0"/>
      <p:bldP spid="31" grpId="0"/>
      <p:bldP spid="32" grpId="0"/>
      <p:bldP spid="33" grpId="0"/>
      <p:bldP spid="35" grpId="0"/>
      <p:bldP spid="38" grpId="0"/>
      <p:bldP spid="39" grpId="0"/>
      <p:bldP spid="40" grpId="0"/>
      <p:bldP spid="41" grpId="0"/>
      <p:bldP spid="42" grpId="0"/>
      <p:bldP spid="43" grpId="0"/>
      <p:bldP spid="43" grpId="1"/>
      <p:bldP spid="46" grpId="0"/>
      <p:bldP spid="46" grpId="1"/>
      <p:bldP spid="47" grpId="0"/>
      <p:bldP spid="47" grpId="1"/>
      <p:bldP spid="48" grpId="0"/>
      <p:bldP spid="48" grpId="1"/>
      <p:bldP spid="49" grpId="0"/>
      <p:bldP spid="49" grpId="1"/>
      <p:bldP spid="50" grpId="0"/>
      <p:bldP spid="50" grpId="1"/>
      <p:bldP spid="5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16">
            <a:extLst>
              <a:ext uri="{FF2B5EF4-FFF2-40B4-BE49-F238E27FC236}">
                <a16:creationId xmlns:a16="http://schemas.microsoft.com/office/drawing/2014/main" id="{A82D690B-F372-407A-98B8-0C80757E4A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30500" y="3317875"/>
            <a:ext cx="1873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sr-Latn-CS" altLang="sr-Latn-RS" sz="2000" i="1">
                <a:solidFill>
                  <a:srgbClr val="000000"/>
                </a:solidFill>
              </a:rPr>
              <a:t>C</a:t>
            </a:r>
            <a:endParaRPr lang="sr-Latn-CS" altLang="sr-Latn-RS" sz="2000" i="1"/>
          </a:p>
        </p:txBody>
      </p:sp>
      <p:sp>
        <p:nvSpPr>
          <p:cNvPr id="26" name="Pravokutnik 25">
            <a:extLst>
              <a:ext uri="{FF2B5EF4-FFF2-40B4-BE49-F238E27FC236}">
                <a16:creationId xmlns:a16="http://schemas.microsoft.com/office/drawing/2014/main" id="{44DAFB70-E4A5-4443-95FE-63BA99238C4D}"/>
              </a:ext>
            </a:extLst>
          </p:cNvPr>
          <p:cNvSpPr/>
          <p:nvPr/>
        </p:nvSpPr>
        <p:spPr>
          <a:xfrm>
            <a:off x="1873250" y="3073400"/>
            <a:ext cx="179388" cy="179388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2" name="Pravokutnik 21">
            <a:extLst>
              <a:ext uri="{FF2B5EF4-FFF2-40B4-BE49-F238E27FC236}">
                <a16:creationId xmlns:a16="http://schemas.microsoft.com/office/drawing/2014/main" id="{862B3EC9-019F-4472-826F-B46FC89D31C9}"/>
              </a:ext>
            </a:extLst>
          </p:cNvPr>
          <p:cNvSpPr/>
          <p:nvPr/>
        </p:nvSpPr>
        <p:spPr>
          <a:xfrm rot="1140000" flipV="1">
            <a:off x="1204913" y="2546350"/>
            <a:ext cx="179387" cy="18097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cxnSp>
        <p:nvCxnSpPr>
          <p:cNvPr id="25" name="Ravni poveznik 24">
            <a:extLst>
              <a:ext uri="{FF2B5EF4-FFF2-40B4-BE49-F238E27FC236}">
                <a16:creationId xmlns:a16="http://schemas.microsoft.com/office/drawing/2014/main" id="{F06C6A74-4D5B-42D9-8663-5463AA5EE173}"/>
              </a:ext>
            </a:extLst>
          </p:cNvPr>
          <p:cNvCxnSpPr/>
          <p:nvPr/>
        </p:nvCxnSpPr>
        <p:spPr>
          <a:xfrm>
            <a:off x="1176338" y="2690813"/>
            <a:ext cx="1597025" cy="547687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55" name="Rectangle 13">
            <a:extLst>
              <a:ext uri="{FF2B5EF4-FFF2-40B4-BE49-F238E27FC236}">
                <a16:creationId xmlns:a16="http://schemas.microsoft.com/office/drawing/2014/main" id="{DB271A65-A574-44D3-AFD1-8AD28B219A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4825" y="441325"/>
            <a:ext cx="1714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sr-Latn-CS" altLang="sr-Latn-RS" sz="2000" i="1">
                <a:solidFill>
                  <a:srgbClr val="000000"/>
                </a:solidFill>
              </a:rPr>
              <a:t>A</a:t>
            </a:r>
            <a:endParaRPr lang="sr-Latn-CS" altLang="sr-Latn-RS" sz="2000" i="1"/>
          </a:p>
        </p:txBody>
      </p:sp>
      <p:sp>
        <p:nvSpPr>
          <p:cNvPr id="2056" name="Rectangle 16">
            <a:extLst>
              <a:ext uri="{FF2B5EF4-FFF2-40B4-BE49-F238E27FC236}">
                <a16:creationId xmlns:a16="http://schemas.microsoft.com/office/drawing/2014/main" id="{DA627E83-0F7C-4302-97BA-9C50AD0A8E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8675" y="3302000"/>
            <a:ext cx="1714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sr-Latn-CS" altLang="sr-Latn-RS" sz="2000" i="1">
                <a:solidFill>
                  <a:srgbClr val="000000"/>
                </a:solidFill>
              </a:rPr>
              <a:t>B</a:t>
            </a:r>
            <a:endParaRPr lang="sr-Latn-CS" altLang="sr-Latn-RS" sz="2000" i="1"/>
          </a:p>
        </p:txBody>
      </p:sp>
      <p:sp>
        <p:nvSpPr>
          <p:cNvPr id="2057" name="TekstniOkvir 13">
            <a:extLst>
              <a:ext uri="{FF2B5EF4-FFF2-40B4-BE49-F238E27FC236}">
                <a16:creationId xmlns:a16="http://schemas.microsoft.com/office/drawing/2014/main" id="{E5D300C7-D1C2-430E-BD5A-87160D720A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5375" y="1873250"/>
            <a:ext cx="4714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b</a:t>
            </a:r>
          </a:p>
        </p:txBody>
      </p:sp>
      <p:sp>
        <p:nvSpPr>
          <p:cNvPr id="2058" name="TekstniOkvir 14">
            <a:extLst>
              <a:ext uri="{FF2B5EF4-FFF2-40B4-BE49-F238E27FC236}">
                <a16:creationId xmlns:a16="http://schemas.microsoft.com/office/drawing/2014/main" id="{1DE5CDBB-C347-4024-BD0E-B7F99AEAA5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4100" y="1866900"/>
            <a:ext cx="4714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b</a:t>
            </a:r>
          </a:p>
        </p:txBody>
      </p:sp>
      <p:sp>
        <p:nvSpPr>
          <p:cNvPr id="23" name="Pravokutnik 22">
            <a:extLst>
              <a:ext uri="{FF2B5EF4-FFF2-40B4-BE49-F238E27FC236}">
                <a16:creationId xmlns:a16="http://schemas.microsoft.com/office/drawing/2014/main" id="{DE30A35E-73FD-49B2-94F0-EAFB96B2F088}"/>
              </a:ext>
            </a:extLst>
          </p:cNvPr>
          <p:cNvSpPr/>
          <p:nvPr/>
        </p:nvSpPr>
        <p:spPr>
          <a:xfrm rot="-1140000">
            <a:off x="2363788" y="2543175"/>
            <a:ext cx="179387" cy="179388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cxnSp>
        <p:nvCxnSpPr>
          <p:cNvPr id="24" name="Ravni poveznik 23">
            <a:extLst>
              <a:ext uri="{FF2B5EF4-FFF2-40B4-BE49-F238E27FC236}">
                <a16:creationId xmlns:a16="http://schemas.microsoft.com/office/drawing/2014/main" id="{57783A6E-2C5D-4E8E-BCE6-1EF839670E5C}"/>
              </a:ext>
            </a:extLst>
          </p:cNvPr>
          <p:cNvCxnSpPr/>
          <p:nvPr/>
        </p:nvCxnSpPr>
        <p:spPr>
          <a:xfrm flipV="1">
            <a:off x="1004888" y="2684463"/>
            <a:ext cx="1571625" cy="554037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Ravni poveznik 20">
            <a:extLst>
              <a:ext uri="{FF2B5EF4-FFF2-40B4-BE49-F238E27FC236}">
                <a16:creationId xmlns:a16="http://schemas.microsoft.com/office/drawing/2014/main" id="{7A26FC06-C55B-474E-8F5D-BDB209188D20}"/>
              </a:ext>
            </a:extLst>
          </p:cNvPr>
          <p:cNvCxnSpPr/>
          <p:nvPr/>
        </p:nvCxnSpPr>
        <p:spPr>
          <a:xfrm rot="16200000" flipH="1">
            <a:off x="612775" y="1989138"/>
            <a:ext cx="252095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62" name="Line 11">
            <a:extLst>
              <a:ext uri="{FF2B5EF4-FFF2-40B4-BE49-F238E27FC236}">
                <a16:creationId xmlns:a16="http://schemas.microsoft.com/office/drawing/2014/main" id="{0EE024A6-24B7-44F4-A0E2-7A13D1A51B69}"/>
              </a:ext>
            </a:extLst>
          </p:cNvPr>
          <p:cNvSpPr>
            <a:spLocks noChangeShapeType="1"/>
          </p:cNvSpPr>
          <p:nvPr/>
        </p:nvSpPr>
        <p:spPr bwMode="auto">
          <a:xfrm>
            <a:off x="981075" y="3254375"/>
            <a:ext cx="1792288" cy="15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2063" name="Line 10">
            <a:extLst>
              <a:ext uri="{FF2B5EF4-FFF2-40B4-BE49-F238E27FC236}">
                <a16:creationId xmlns:a16="http://schemas.microsoft.com/office/drawing/2014/main" id="{25BBFB1C-9293-41EE-B2CC-2AA293FF39D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81075" y="712788"/>
            <a:ext cx="887413" cy="25415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2064" name="Line 9">
            <a:extLst>
              <a:ext uri="{FF2B5EF4-FFF2-40B4-BE49-F238E27FC236}">
                <a16:creationId xmlns:a16="http://schemas.microsoft.com/office/drawing/2014/main" id="{B4B4EA3C-2775-4B90-95DC-16FFBAAF74A3}"/>
              </a:ext>
            </a:extLst>
          </p:cNvPr>
          <p:cNvSpPr>
            <a:spLocks noChangeShapeType="1"/>
          </p:cNvSpPr>
          <p:nvPr/>
        </p:nvSpPr>
        <p:spPr bwMode="auto">
          <a:xfrm>
            <a:off x="1868488" y="712788"/>
            <a:ext cx="904875" cy="25415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2065" name="Oval 13">
            <a:extLst>
              <a:ext uri="{FF2B5EF4-FFF2-40B4-BE49-F238E27FC236}">
                <a16:creationId xmlns:a16="http://schemas.microsoft.com/office/drawing/2014/main" id="{A1D3917F-0E19-439B-A2AE-F8A64B7922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3211513"/>
            <a:ext cx="53975" cy="53975"/>
          </a:xfrm>
          <a:prstGeom prst="ellipse">
            <a:avLst/>
          </a:prstGeom>
          <a:solidFill>
            <a:schemeClr val="bg1"/>
          </a:solidFill>
          <a:ln w="0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2066" name="Oval 12">
            <a:extLst>
              <a:ext uri="{FF2B5EF4-FFF2-40B4-BE49-F238E27FC236}">
                <a16:creationId xmlns:a16="http://schemas.microsoft.com/office/drawing/2014/main" id="{D78B3C07-2C39-4C7A-85AD-1EFB3ABA80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2025" y="3216275"/>
            <a:ext cx="53975" cy="53975"/>
          </a:xfrm>
          <a:prstGeom prst="ellipse">
            <a:avLst/>
          </a:prstGeom>
          <a:solidFill>
            <a:schemeClr val="bg1"/>
          </a:solidFill>
          <a:ln w="0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2067" name="Oval 14">
            <a:extLst>
              <a:ext uri="{FF2B5EF4-FFF2-40B4-BE49-F238E27FC236}">
                <a16:creationId xmlns:a16="http://schemas.microsoft.com/office/drawing/2014/main" id="{A95CFA05-6411-4E17-8B5C-CC95C2B40C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9913" y="701675"/>
            <a:ext cx="53975" cy="53975"/>
          </a:xfrm>
          <a:prstGeom prst="ellipse">
            <a:avLst/>
          </a:prstGeom>
          <a:solidFill>
            <a:schemeClr val="bg1"/>
          </a:solidFill>
          <a:ln w="0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2068" name="TekstniOkvir 18">
            <a:extLst>
              <a:ext uri="{FF2B5EF4-FFF2-40B4-BE49-F238E27FC236}">
                <a16:creationId xmlns:a16="http://schemas.microsoft.com/office/drawing/2014/main" id="{1AAFD623-B1E7-4B6B-AF40-D5B362A94A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2275" y="3267075"/>
            <a:ext cx="4714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a</a:t>
            </a:r>
          </a:p>
        </p:txBody>
      </p:sp>
      <p:sp>
        <p:nvSpPr>
          <p:cNvPr id="20" name="TekstniOkvir 19">
            <a:extLst>
              <a:ext uri="{FF2B5EF4-FFF2-40B4-BE49-F238E27FC236}">
                <a16:creationId xmlns:a16="http://schemas.microsoft.com/office/drawing/2014/main" id="{4166CB35-49D5-4EE4-9A74-AF7463F0F2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17688" y="2043113"/>
            <a:ext cx="4175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b="1" i="1">
                <a:solidFill>
                  <a:srgbClr val="0070C0"/>
                </a:solidFill>
              </a:rPr>
              <a:t>v</a:t>
            </a:r>
            <a:r>
              <a:rPr lang="hr-HR" altLang="sr-Latn-RS" b="1" i="1" baseline="-25000">
                <a:solidFill>
                  <a:srgbClr val="0070C0"/>
                </a:solidFill>
              </a:rPr>
              <a:t>a</a:t>
            </a:r>
            <a:endParaRPr lang="hr-HR" altLang="sr-Latn-RS" b="1" i="1">
              <a:solidFill>
                <a:srgbClr val="0070C0"/>
              </a:solidFill>
            </a:endParaRPr>
          </a:p>
        </p:txBody>
      </p:sp>
      <p:sp>
        <p:nvSpPr>
          <p:cNvPr id="27" name="TekstniOkvir 26">
            <a:extLst>
              <a:ext uri="{FF2B5EF4-FFF2-40B4-BE49-F238E27FC236}">
                <a16:creationId xmlns:a16="http://schemas.microsoft.com/office/drawing/2014/main" id="{09C3D480-B549-4E19-B0FC-82CF87A2FC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2488" y="2692400"/>
            <a:ext cx="41751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b="1" i="1">
                <a:solidFill>
                  <a:srgbClr val="FF0000"/>
                </a:solidFill>
              </a:rPr>
              <a:t>v</a:t>
            </a:r>
            <a:r>
              <a:rPr lang="hr-HR" altLang="sr-Latn-RS" b="1" i="1" baseline="-25000">
                <a:solidFill>
                  <a:srgbClr val="FF0000"/>
                </a:solidFill>
              </a:rPr>
              <a:t>b</a:t>
            </a:r>
            <a:endParaRPr lang="hr-HR" altLang="sr-Latn-RS" b="1" i="1">
              <a:solidFill>
                <a:srgbClr val="FF0000"/>
              </a:solidFill>
            </a:endParaRPr>
          </a:p>
        </p:txBody>
      </p:sp>
      <p:sp>
        <p:nvSpPr>
          <p:cNvPr id="28" name="TekstniOkvir 27">
            <a:extLst>
              <a:ext uri="{FF2B5EF4-FFF2-40B4-BE49-F238E27FC236}">
                <a16:creationId xmlns:a16="http://schemas.microsoft.com/office/drawing/2014/main" id="{E3B641B4-D66B-4240-AE47-AAAD44502E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2225" y="2686050"/>
            <a:ext cx="4175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b="1" i="1">
                <a:solidFill>
                  <a:srgbClr val="FF0000"/>
                </a:solidFill>
              </a:rPr>
              <a:t>v</a:t>
            </a:r>
            <a:r>
              <a:rPr lang="hr-HR" altLang="sr-Latn-RS" b="1" i="1" baseline="-25000">
                <a:solidFill>
                  <a:srgbClr val="FF0000"/>
                </a:solidFill>
              </a:rPr>
              <a:t>b</a:t>
            </a:r>
            <a:endParaRPr lang="hr-HR" altLang="sr-Latn-RS" b="1" i="1">
              <a:solidFill>
                <a:srgbClr val="FF0000"/>
              </a:solidFill>
            </a:endParaRPr>
          </a:p>
        </p:txBody>
      </p:sp>
      <p:sp>
        <p:nvSpPr>
          <p:cNvPr id="29" name="TekstniOkvir 28">
            <a:extLst>
              <a:ext uri="{FF2B5EF4-FFF2-40B4-BE49-F238E27FC236}">
                <a16:creationId xmlns:a16="http://schemas.microsoft.com/office/drawing/2014/main" id="{1F0F7A3D-9724-43B0-AF5F-C9DB0C8D5C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6713" y="3962400"/>
            <a:ext cx="6672262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95463" indent="-179546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b="1"/>
              <a:t>Visina trokuta </a:t>
            </a:r>
            <a:r>
              <a:rPr lang="hr-HR" altLang="sr-Latn-RS"/>
              <a:t>–  dužina koja spaja vrh i pravac na kojem leži nasuprotna stranica</a:t>
            </a:r>
          </a:p>
        </p:txBody>
      </p:sp>
      <p:sp>
        <p:nvSpPr>
          <p:cNvPr id="30" name="TekstniOkvir 29">
            <a:extLst>
              <a:ext uri="{FF2B5EF4-FFF2-40B4-BE49-F238E27FC236}">
                <a16:creationId xmlns:a16="http://schemas.microsoft.com/office/drawing/2014/main" id="{F8405677-FC54-4538-9571-E5B3794000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32225" y="654050"/>
            <a:ext cx="45275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OPSEG JEDNAKOKRAČNOG TROKUTA</a:t>
            </a:r>
          </a:p>
        </p:txBody>
      </p:sp>
      <p:sp>
        <p:nvSpPr>
          <p:cNvPr id="31" name="TekstniOkvir 30">
            <a:extLst>
              <a:ext uri="{FF2B5EF4-FFF2-40B4-BE49-F238E27FC236}">
                <a16:creationId xmlns:a16="http://schemas.microsoft.com/office/drawing/2014/main" id="{1499755B-1BDA-4412-823F-B832924343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18163" y="1298575"/>
            <a:ext cx="12890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o</a:t>
            </a:r>
            <a:r>
              <a:rPr lang="hr-HR" altLang="sr-Latn-RS"/>
              <a:t> = </a:t>
            </a:r>
            <a:r>
              <a:rPr lang="hr-HR" altLang="sr-Latn-RS" i="1"/>
              <a:t>a</a:t>
            </a:r>
            <a:r>
              <a:rPr lang="hr-HR" altLang="sr-Latn-RS"/>
              <a:t> + 2</a:t>
            </a:r>
            <a:r>
              <a:rPr lang="hr-HR" altLang="sr-Latn-RS" i="1"/>
              <a:t>b</a:t>
            </a:r>
          </a:p>
        </p:txBody>
      </p:sp>
      <p:sp>
        <p:nvSpPr>
          <p:cNvPr id="32" name="TekstniOkvir 31">
            <a:extLst>
              <a:ext uri="{FF2B5EF4-FFF2-40B4-BE49-F238E27FC236}">
                <a16:creationId xmlns:a16="http://schemas.microsoft.com/office/drawing/2014/main" id="{EC3DAAED-68BD-41B2-9684-B245DFB93F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27463" y="1936750"/>
            <a:ext cx="48704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POVRŠINA JEDNAKOKRAČNOG TROKUTA</a:t>
            </a:r>
          </a:p>
        </p:txBody>
      </p:sp>
      <p:graphicFrame>
        <p:nvGraphicFramePr>
          <p:cNvPr id="34" name="Object 2">
            <a:extLst>
              <a:ext uri="{FF2B5EF4-FFF2-40B4-BE49-F238E27FC236}">
                <a16:creationId xmlns:a16="http://schemas.microsoft.com/office/drawing/2014/main" id="{77459948-F768-4D55-A22D-468AB0EAE6C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11788" y="2624138"/>
          <a:ext cx="17018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01720" imgH="571320" progId="Equation.DSMT4">
                  <p:embed/>
                </p:oleObj>
              </mc:Choice>
              <mc:Fallback>
                <p:oleObj name="Equation" r:id="rId2" imgW="1701720" imgH="57132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1788" y="2624138"/>
                        <a:ext cx="17018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TekstniOkvir 34">
            <a:extLst>
              <a:ext uri="{FF2B5EF4-FFF2-40B4-BE49-F238E27FC236}">
                <a16:creationId xmlns:a16="http://schemas.microsoft.com/office/drawing/2014/main" id="{28317C13-CB77-4E5C-81B1-F6726A15F6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4792663"/>
            <a:ext cx="352742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b="1" i="1">
                <a:solidFill>
                  <a:srgbClr val="0070C0"/>
                </a:solidFill>
              </a:rPr>
              <a:t>v</a:t>
            </a:r>
            <a:r>
              <a:rPr lang="hr-HR" altLang="sr-Latn-RS" b="1" i="1" baseline="-25000">
                <a:solidFill>
                  <a:srgbClr val="0070C0"/>
                </a:solidFill>
              </a:rPr>
              <a:t>a</a:t>
            </a:r>
            <a:r>
              <a:rPr lang="hr-HR" altLang="sr-Latn-RS" b="1" i="1">
                <a:solidFill>
                  <a:srgbClr val="0070C0"/>
                </a:solidFill>
              </a:rPr>
              <a:t> </a:t>
            </a:r>
            <a:r>
              <a:rPr lang="hr-HR" altLang="sr-Latn-RS"/>
              <a:t>– duljina visine na osnovicu </a:t>
            </a:r>
            <a:r>
              <a:rPr lang="hr-HR" altLang="sr-Latn-RS" i="1"/>
              <a:t>a</a:t>
            </a:r>
          </a:p>
          <a:p>
            <a:pPr eaLnBrk="1" hangingPunct="1"/>
            <a:r>
              <a:rPr lang="hr-HR" altLang="sr-Latn-RS" b="1" i="1">
                <a:solidFill>
                  <a:srgbClr val="FF0000"/>
                </a:solidFill>
              </a:rPr>
              <a:t>v</a:t>
            </a:r>
            <a:r>
              <a:rPr lang="hr-HR" altLang="sr-Latn-RS" b="1" i="1" baseline="-25000">
                <a:solidFill>
                  <a:srgbClr val="FF0000"/>
                </a:solidFill>
              </a:rPr>
              <a:t>b</a:t>
            </a:r>
            <a:r>
              <a:rPr lang="hr-HR" altLang="sr-Latn-RS" b="1" i="1">
                <a:solidFill>
                  <a:srgbClr val="FF0000"/>
                </a:solidFill>
              </a:rPr>
              <a:t> </a:t>
            </a:r>
            <a:r>
              <a:rPr lang="hr-HR" altLang="sr-Latn-RS" i="1"/>
              <a:t>– </a:t>
            </a:r>
            <a:r>
              <a:rPr lang="hr-HR" altLang="sr-Latn-RS"/>
              <a:t>duljina visine na krak b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2" grpId="0" animBg="1"/>
      <p:bldP spid="23" grpId="0" animBg="1"/>
      <p:bldP spid="27" grpId="0"/>
      <p:bldP spid="28" grpId="0"/>
      <p:bldP spid="29" grpId="0"/>
      <p:bldP spid="30" grpId="0"/>
      <p:bldP spid="31" grpId="0"/>
      <p:bldP spid="3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Zaobljeni pravokutnik 29">
            <a:extLst>
              <a:ext uri="{FF2B5EF4-FFF2-40B4-BE49-F238E27FC236}">
                <a16:creationId xmlns:a16="http://schemas.microsoft.com/office/drawing/2014/main" id="{2E1C5E05-5FBB-479E-B1C3-0550F44890E2}"/>
              </a:ext>
            </a:extLst>
          </p:cNvPr>
          <p:cNvSpPr/>
          <p:nvPr/>
        </p:nvSpPr>
        <p:spPr>
          <a:xfrm>
            <a:off x="4583113" y="2946400"/>
            <a:ext cx="2224087" cy="914400"/>
          </a:xfrm>
          <a:prstGeom prst="roundRect">
            <a:avLst/>
          </a:prstGeom>
          <a:solidFill>
            <a:schemeClr val="accent1">
              <a:alpha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5" name="Pravokutni trokut 24">
            <a:extLst>
              <a:ext uri="{FF2B5EF4-FFF2-40B4-BE49-F238E27FC236}">
                <a16:creationId xmlns:a16="http://schemas.microsoft.com/office/drawing/2014/main" id="{0B7FD155-8393-4695-8EE5-1D3BFD076522}"/>
              </a:ext>
            </a:extLst>
          </p:cNvPr>
          <p:cNvSpPr/>
          <p:nvPr/>
        </p:nvSpPr>
        <p:spPr>
          <a:xfrm flipH="1">
            <a:off x="915988" y="1631950"/>
            <a:ext cx="900112" cy="2519363"/>
          </a:xfrm>
          <a:prstGeom prst="rtTriangl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4" name="Pravokutni trokut 23">
            <a:extLst>
              <a:ext uri="{FF2B5EF4-FFF2-40B4-BE49-F238E27FC236}">
                <a16:creationId xmlns:a16="http://schemas.microsoft.com/office/drawing/2014/main" id="{A2650A82-7ADB-41C8-A314-0CB14970390E}"/>
              </a:ext>
            </a:extLst>
          </p:cNvPr>
          <p:cNvSpPr/>
          <p:nvPr/>
        </p:nvSpPr>
        <p:spPr>
          <a:xfrm>
            <a:off x="1828800" y="1625600"/>
            <a:ext cx="900113" cy="2519363"/>
          </a:xfrm>
          <a:prstGeom prst="rtTriangl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3080" name="Rectangle 16">
            <a:extLst>
              <a:ext uri="{FF2B5EF4-FFF2-40B4-BE49-F238E27FC236}">
                <a16:creationId xmlns:a16="http://schemas.microsoft.com/office/drawing/2014/main" id="{AC57D3C4-37E3-4098-B15E-68555C9EF3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38425" y="4225925"/>
            <a:ext cx="185738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sr-Latn-CS" altLang="sr-Latn-RS" sz="2000" i="1">
                <a:solidFill>
                  <a:srgbClr val="000000"/>
                </a:solidFill>
              </a:rPr>
              <a:t>C</a:t>
            </a:r>
            <a:endParaRPr lang="sr-Latn-CS" altLang="sr-Latn-RS" sz="2000" i="1"/>
          </a:p>
        </p:txBody>
      </p:sp>
      <p:sp>
        <p:nvSpPr>
          <p:cNvPr id="3" name="Pravokutnik 2">
            <a:extLst>
              <a:ext uri="{FF2B5EF4-FFF2-40B4-BE49-F238E27FC236}">
                <a16:creationId xmlns:a16="http://schemas.microsoft.com/office/drawing/2014/main" id="{248EFC86-7F9A-4EAA-B69E-170AA3E8488C}"/>
              </a:ext>
            </a:extLst>
          </p:cNvPr>
          <p:cNvSpPr/>
          <p:nvPr/>
        </p:nvSpPr>
        <p:spPr>
          <a:xfrm>
            <a:off x="1816100" y="3952875"/>
            <a:ext cx="180975" cy="18097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3082" name="Rectangle 13">
            <a:extLst>
              <a:ext uri="{FF2B5EF4-FFF2-40B4-BE49-F238E27FC236}">
                <a16:creationId xmlns:a16="http://schemas.microsoft.com/office/drawing/2014/main" id="{311FA53A-1B2C-44D2-8762-A88B938F49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5138" y="1266825"/>
            <a:ext cx="1714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sr-Latn-CS" altLang="sr-Latn-RS" sz="2000" i="1">
                <a:solidFill>
                  <a:srgbClr val="000000"/>
                </a:solidFill>
              </a:rPr>
              <a:t>A</a:t>
            </a:r>
            <a:endParaRPr lang="sr-Latn-CS" altLang="sr-Latn-RS" sz="2000" i="1"/>
          </a:p>
        </p:txBody>
      </p:sp>
      <p:sp>
        <p:nvSpPr>
          <p:cNvPr id="3083" name="Rectangle 16">
            <a:extLst>
              <a:ext uri="{FF2B5EF4-FFF2-40B4-BE49-F238E27FC236}">
                <a16:creationId xmlns:a16="http://schemas.microsoft.com/office/drawing/2014/main" id="{03747447-F225-4467-8C47-9D222AA9A6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088" y="4217988"/>
            <a:ext cx="1714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sr-Latn-CS" altLang="sr-Latn-RS" sz="2000" i="1">
                <a:solidFill>
                  <a:srgbClr val="000000"/>
                </a:solidFill>
              </a:rPr>
              <a:t>B</a:t>
            </a:r>
            <a:endParaRPr lang="sr-Latn-CS" altLang="sr-Latn-RS" sz="2000" i="1"/>
          </a:p>
        </p:txBody>
      </p:sp>
      <p:sp>
        <p:nvSpPr>
          <p:cNvPr id="3084" name="TekstniOkvir 7">
            <a:extLst>
              <a:ext uri="{FF2B5EF4-FFF2-40B4-BE49-F238E27FC236}">
                <a16:creationId xmlns:a16="http://schemas.microsoft.com/office/drawing/2014/main" id="{650FADAF-4E19-4F88-8580-D91EC72A6C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08225" y="2752725"/>
            <a:ext cx="4714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b</a:t>
            </a:r>
          </a:p>
        </p:txBody>
      </p:sp>
      <p:sp>
        <p:nvSpPr>
          <p:cNvPr id="3085" name="TekstniOkvir 8">
            <a:extLst>
              <a:ext uri="{FF2B5EF4-FFF2-40B4-BE49-F238E27FC236}">
                <a16:creationId xmlns:a16="http://schemas.microsoft.com/office/drawing/2014/main" id="{112E7696-8CEE-47D1-91AF-ED554CA78D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6950" y="2746375"/>
            <a:ext cx="4714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b</a:t>
            </a:r>
          </a:p>
        </p:txBody>
      </p:sp>
      <p:cxnSp>
        <p:nvCxnSpPr>
          <p:cNvPr id="12" name="Ravni poveznik 11">
            <a:extLst>
              <a:ext uri="{FF2B5EF4-FFF2-40B4-BE49-F238E27FC236}">
                <a16:creationId xmlns:a16="http://schemas.microsoft.com/office/drawing/2014/main" id="{45A5F581-AD06-4F16-8682-535DD6D95407}"/>
              </a:ext>
            </a:extLst>
          </p:cNvPr>
          <p:cNvCxnSpPr/>
          <p:nvPr/>
        </p:nvCxnSpPr>
        <p:spPr>
          <a:xfrm rot="16200000" flipH="1">
            <a:off x="555625" y="2870200"/>
            <a:ext cx="252095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87" name="Line 11">
            <a:extLst>
              <a:ext uri="{FF2B5EF4-FFF2-40B4-BE49-F238E27FC236}">
                <a16:creationId xmlns:a16="http://schemas.microsoft.com/office/drawing/2014/main" id="{B69C2B32-EB92-4F82-AD6A-A3EF9A92F634}"/>
              </a:ext>
            </a:extLst>
          </p:cNvPr>
          <p:cNvSpPr>
            <a:spLocks noChangeShapeType="1"/>
          </p:cNvSpPr>
          <p:nvPr/>
        </p:nvSpPr>
        <p:spPr bwMode="auto">
          <a:xfrm>
            <a:off x="925513" y="4135438"/>
            <a:ext cx="1792287" cy="15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3088" name="Line 10">
            <a:extLst>
              <a:ext uri="{FF2B5EF4-FFF2-40B4-BE49-F238E27FC236}">
                <a16:creationId xmlns:a16="http://schemas.microsoft.com/office/drawing/2014/main" id="{BE6FF735-5679-4C15-92DB-02ECE792388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25513" y="1593850"/>
            <a:ext cx="887412" cy="25415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3089" name="Line 9">
            <a:extLst>
              <a:ext uri="{FF2B5EF4-FFF2-40B4-BE49-F238E27FC236}">
                <a16:creationId xmlns:a16="http://schemas.microsoft.com/office/drawing/2014/main" id="{7DB3A9EC-8520-42FA-B7E8-C056B391EC20}"/>
              </a:ext>
            </a:extLst>
          </p:cNvPr>
          <p:cNvSpPr>
            <a:spLocks noChangeShapeType="1"/>
          </p:cNvSpPr>
          <p:nvPr/>
        </p:nvSpPr>
        <p:spPr bwMode="auto">
          <a:xfrm>
            <a:off x="1812925" y="1593850"/>
            <a:ext cx="904875" cy="25415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3090" name="Oval 13">
            <a:extLst>
              <a:ext uri="{FF2B5EF4-FFF2-40B4-BE49-F238E27FC236}">
                <a16:creationId xmlns:a16="http://schemas.microsoft.com/office/drawing/2014/main" id="{DA2DF34A-ACDC-40C3-8E7F-8C74CBB5D3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86050" y="4090988"/>
            <a:ext cx="53975" cy="53975"/>
          </a:xfrm>
          <a:prstGeom prst="ellipse">
            <a:avLst/>
          </a:prstGeom>
          <a:solidFill>
            <a:schemeClr val="bg1"/>
          </a:solidFill>
          <a:ln w="0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3091" name="Oval 12">
            <a:extLst>
              <a:ext uri="{FF2B5EF4-FFF2-40B4-BE49-F238E27FC236}">
                <a16:creationId xmlns:a16="http://schemas.microsoft.com/office/drawing/2014/main" id="{5C3E610E-105D-4C4E-8087-067713097A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6463" y="4095750"/>
            <a:ext cx="53975" cy="53975"/>
          </a:xfrm>
          <a:prstGeom prst="ellipse">
            <a:avLst/>
          </a:prstGeom>
          <a:solidFill>
            <a:schemeClr val="bg1"/>
          </a:solidFill>
          <a:ln w="0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3092" name="Oval 14">
            <a:extLst>
              <a:ext uri="{FF2B5EF4-FFF2-40B4-BE49-F238E27FC236}">
                <a16:creationId xmlns:a16="http://schemas.microsoft.com/office/drawing/2014/main" id="{A133B187-FF5C-43AE-A998-0E8072943C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4350" y="1581150"/>
            <a:ext cx="53975" cy="53975"/>
          </a:xfrm>
          <a:prstGeom prst="ellipse">
            <a:avLst/>
          </a:prstGeom>
          <a:solidFill>
            <a:schemeClr val="bg1"/>
          </a:solidFill>
          <a:ln w="0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19" name="TekstniOkvir 18">
            <a:extLst>
              <a:ext uri="{FF2B5EF4-FFF2-40B4-BE49-F238E27FC236}">
                <a16:creationId xmlns:a16="http://schemas.microsoft.com/office/drawing/2014/main" id="{954C76F2-0B2D-4DF8-B6B0-632688A242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6713" y="4146550"/>
            <a:ext cx="47148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a</a:t>
            </a:r>
          </a:p>
        </p:txBody>
      </p:sp>
      <p:sp>
        <p:nvSpPr>
          <p:cNvPr id="20" name="TekstniOkvir 19">
            <a:extLst>
              <a:ext uri="{FF2B5EF4-FFF2-40B4-BE49-F238E27FC236}">
                <a16:creationId xmlns:a16="http://schemas.microsoft.com/office/drawing/2014/main" id="{BB760265-6891-4DBA-A526-A64C728B1D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60538" y="2924175"/>
            <a:ext cx="41751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b="1" i="1">
                <a:solidFill>
                  <a:srgbClr val="0070C0"/>
                </a:solidFill>
              </a:rPr>
              <a:t>v</a:t>
            </a:r>
            <a:r>
              <a:rPr lang="hr-HR" altLang="sr-Latn-RS" b="1" i="1" baseline="-25000">
                <a:solidFill>
                  <a:srgbClr val="0070C0"/>
                </a:solidFill>
              </a:rPr>
              <a:t>a</a:t>
            </a:r>
            <a:endParaRPr lang="hr-HR" altLang="sr-Latn-RS" b="1" i="1">
              <a:solidFill>
                <a:srgbClr val="0070C0"/>
              </a:solidFill>
            </a:endParaRPr>
          </a:p>
        </p:txBody>
      </p:sp>
      <p:sp>
        <p:nvSpPr>
          <p:cNvPr id="23" name="TekstniOkvir 22">
            <a:extLst>
              <a:ext uri="{FF2B5EF4-FFF2-40B4-BE49-F238E27FC236}">
                <a16:creationId xmlns:a16="http://schemas.microsoft.com/office/drawing/2014/main" id="{B6BE18ED-95E3-4875-9831-2DF5CAF9FC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00425" y="1038225"/>
            <a:ext cx="520223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/>
              <a:t>Visina na osnovicu jednakokračnog trokuta dijeli trokut na dva sukladna pravokutna trokuta.</a:t>
            </a:r>
          </a:p>
        </p:txBody>
      </p:sp>
      <p:graphicFrame>
        <p:nvGraphicFramePr>
          <p:cNvPr id="26" name="Object 2">
            <a:extLst>
              <a:ext uri="{FF2B5EF4-FFF2-40B4-BE49-F238E27FC236}">
                <a16:creationId xmlns:a16="http://schemas.microsoft.com/office/drawing/2014/main" id="{3847CE0E-31A1-4AE5-B2CF-922231FE4FA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01850" y="4194175"/>
          <a:ext cx="2032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3040" imgH="571320" progId="Equation.DSMT4">
                  <p:embed/>
                </p:oleObj>
              </mc:Choice>
              <mc:Fallback>
                <p:oleObj name="Equation" r:id="rId2" imgW="203040" imgH="57132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1850" y="4194175"/>
                        <a:ext cx="2032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75" name="Object 3">
            <a:extLst>
              <a:ext uri="{FF2B5EF4-FFF2-40B4-BE49-F238E27FC236}">
                <a16:creationId xmlns:a16="http://schemas.microsoft.com/office/drawing/2014/main" id="{E061C5A8-373B-416B-9BD3-8E5861F9F0D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54125" y="4194175"/>
          <a:ext cx="2032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3040" imgH="571320" progId="Equation.DSMT4">
                  <p:embed/>
                </p:oleObj>
              </mc:Choice>
              <mc:Fallback>
                <p:oleObj name="Equation" r:id="rId4" imgW="203040" imgH="57132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4125" y="4194175"/>
                        <a:ext cx="2032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TekstniOkvir 27">
            <a:extLst>
              <a:ext uri="{FF2B5EF4-FFF2-40B4-BE49-F238E27FC236}">
                <a16:creationId xmlns:a16="http://schemas.microsoft.com/office/drawing/2014/main" id="{F8BFCD42-AECC-48FD-8340-6A4E0EE869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67113" y="2268538"/>
            <a:ext cx="47974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Primjenom Pitagorina poučka dobivamo:</a:t>
            </a:r>
          </a:p>
        </p:txBody>
      </p:sp>
      <p:graphicFrame>
        <p:nvGraphicFramePr>
          <p:cNvPr id="29" name="Object 4">
            <a:extLst>
              <a:ext uri="{FF2B5EF4-FFF2-40B4-BE49-F238E27FC236}">
                <a16:creationId xmlns:a16="http://schemas.microsoft.com/office/drawing/2014/main" id="{9972E85D-6DB9-4EE4-86A7-08D9C192A3A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59350" y="3059113"/>
          <a:ext cx="14224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422360" imgH="672840" progId="Equation.DSMT4">
                  <p:embed/>
                </p:oleObj>
              </mc:Choice>
              <mc:Fallback>
                <p:oleObj name="Equation" r:id="rId5" imgW="1422360" imgH="6728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9350" y="3059113"/>
                        <a:ext cx="1422400" cy="673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54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25" grpId="0" animBg="1"/>
      <p:bldP spid="24" grpId="0" animBg="1"/>
      <p:bldP spid="3" grpId="0" animBg="1"/>
      <p:bldP spid="19" grpId="0"/>
      <p:bldP spid="23" grpId="0"/>
      <p:bldP spid="28" grpId="0"/>
    </p:bldLst>
  </p:timing>
</p:sld>
</file>

<file path=ppt/theme/theme1.xml><?xml version="1.0" encoding="utf-8"?>
<a:theme xmlns:a="http://schemas.openxmlformats.org/drawingml/2006/main" name="Math 8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klasično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_osnovni_elementi_jednakokracnog_trokuta</Template>
  <TotalTime>1</TotalTime>
  <Words>138</Words>
  <Application>Microsoft Office PowerPoint</Application>
  <PresentationFormat>Prikaz na zaslonu (4:3)</PresentationFormat>
  <Paragraphs>47</Paragraphs>
  <Slides>4</Slides>
  <Notes>0</Notes>
  <HiddenSlides>0</HiddenSlides>
  <MMClips>0</MMClips>
  <ScaleCrop>false</ScaleCrop>
  <HeadingPairs>
    <vt:vector size="8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Uloženi OLE poslužitelji</vt:lpstr>
      </vt:variant>
      <vt:variant>
        <vt:i4>2</vt:i4>
      </vt:variant>
      <vt:variant>
        <vt:lpstr>Naslovi slajdova</vt:lpstr>
      </vt:variant>
      <vt:variant>
        <vt:i4>4</vt:i4>
      </vt:variant>
    </vt:vector>
  </HeadingPairs>
  <TitlesOfParts>
    <vt:vector size="10" baseType="lpstr">
      <vt:lpstr>Arial</vt:lpstr>
      <vt:lpstr>Calibri</vt:lpstr>
      <vt:lpstr>Myriad Pro</vt:lpstr>
      <vt:lpstr>Math 8</vt:lpstr>
      <vt:lpstr>Equation</vt:lpstr>
      <vt:lpstr>MathType 6.0 Equation</vt:lpstr>
      <vt:lpstr>6. PITAGORIN POUČAK</vt:lpstr>
      <vt:lpstr>PowerPoint prezentacija</vt:lpstr>
      <vt:lpstr>PowerPoint prezentacija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6. PITAGORIN POUČAK</dc:title>
  <dc:creator>Jasminka Viljevac</dc:creator>
  <cp:lastModifiedBy>Jasminka Viljevac</cp:lastModifiedBy>
  <cp:revision>1</cp:revision>
  <dcterms:created xsi:type="dcterms:W3CDTF">2021-10-20T12:23:15Z</dcterms:created>
  <dcterms:modified xsi:type="dcterms:W3CDTF">2021-10-20T12:25:09Z</dcterms:modified>
</cp:coreProperties>
</file>